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8.xml" ContentType="application/vnd.ms-office.drawingml.diagramDrawing+xml"/>
  <Override PartName="/ppt/diagrams/drawing3.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4.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4.xml" ContentType="application/vnd.ms-office.drawingml.diagramDrawing+xml"/>
  <Override PartName="/ppt/diagrams/colors3.xml" ContentType="application/vnd.openxmlformats-officedocument.drawingml.diagramColors+xml"/>
  <Override PartName="/ppt/diagrams/quickStyle8.xml" ContentType="application/vnd.openxmlformats-officedocument.drawingml.diagramStyle+xml"/>
  <Override PartName="/ppt/theme/theme1.xml" ContentType="application/vnd.openxmlformats-officedocument.theme+xml"/>
  <Override PartName="/ppt/diagrams/layout8.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8.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9" r:id="rId2"/>
    <p:sldId id="260" r:id="rId3"/>
    <p:sldId id="261" r:id="rId4"/>
    <p:sldId id="330" r:id="rId5"/>
    <p:sldId id="331" r:id="rId6"/>
    <p:sldId id="263" r:id="rId7"/>
    <p:sldId id="264" r:id="rId8"/>
    <p:sldId id="333" r:id="rId9"/>
    <p:sldId id="334" r:id="rId10"/>
    <p:sldId id="335" r:id="rId11"/>
    <p:sldId id="336" r:id="rId12"/>
    <p:sldId id="295" r:id="rId13"/>
    <p:sldId id="296" r:id="rId14"/>
    <p:sldId id="297" r:id="rId15"/>
    <p:sldId id="311" r:id="rId16"/>
    <p:sldId id="312" r:id="rId17"/>
    <p:sldId id="314" r:id="rId18"/>
    <p:sldId id="313" r:id="rId19"/>
    <p:sldId id="315" r:id="rId20"/>
    <p:sldId id="270" r:id="rId21"/>
    <p:sldId id="302" r:id="rId22"/>
    <p:sldId id="305" r:id="rId23"/>
    <p:sldId id="317" r:id="rId24"/>
    <p:sldId id="298" r:id="rId25"/>
    <p:sldId id="318" r:id="rId26"/>
    <p:sldId id="319" r:id="rId27"/>
    <p:sldId id="320" r:id="rId28"/>
    <p:sldId id="321" r:id="rId29"/>
    <p:sldId id="322" r:id="rId30"/>
    <p:sldId id="326" r:id="rId31"/>
    <p:sldId id="324" r:id="rId32"/>
    <p:sldId id="327" r:id="rId33"/>
    <p:sldId id="328" r:id="rId34"/>
    <p:sldId id="275" r:id="rId35"/>
    <p:sldId id="283" r:id="rId36"/>
    <p:sldId id="292" r:id="rId37"/>
    <p:sldId id="285" r:id="rId38"/>
    <p:sldId id="277" r:id="rId39"/>
    <p:sldId id="278" r:id="rId40"/>
    <p:sldId id="276" r:id="rId41"/>
    <p:sldId id="279" r:id="rId42"/>
    <p:sldId id="280" r:id="rId43"/>
    <p:sldId id="281" r:id="rId44"/>
    <p:sldId id="282" r:id="rId45"/>
    <p:sldId id="32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197F6-C544-4E64-9CE4-7686CDF0EFA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8702E38E-CAD7-4065-BD7C-571B93D97FAE}">
      <dgm:prSet/>
      <dgm:spPr>
        <a:solidFill>
          <a:schemeClr val="accent5">
            <a:lumMod val="20000"/>
            <a:lumOff val="80000"/>
          </a:schemeClr>
        </a:solidFill>
      </dgm:spPr>
      <dgm:t>
        <a:bodyPr/>
        <a:lstStyle/>
        <a:p>
          <a:r>
            <a:rPr lang="vi-VN" dirty="0">
              <a:solidFill>
                <a:schemeClr val="accent5">
                  <a:lumMod val="50000"/>
                </a:schemeClr>
              </a:solidFill>
            </a:rPr>
            <a:t>Sau buổi tập huấn, mọi người có khả năng:</a:t>
          </a:r>
          <a:endParaRPr lang="en-US" dirty="0">
            <a:solidFill>
              <a:schemeClr val="accent5">
                <a:lumMod val="50000"/>
              </a:schemeClr>
            </a:solidFill>
          </a:endParaRPr>
        </a:p>
      </dgm:t>
    </dgm:pt>
    <dgm:pt modelId="{467C45C4-F239-4C64-AC81-3811F992E8C8}" type="parTrans" cxnId="{6003C8AC-A3BB-4DD6-8CA8-EB9AADA04C4A}">
      <dgm:prSet/>
      <dgm:spPr/>
      <dgm:t>
        <a:bodyPr/>
        <a:lstStyle/>
        <a:p>
          <a:endParaRPr lang="en-US"/>
        </a:p>
      </dgm:t>
    </dgm:pt>
    <dgm:pt modelId="{04989148-1535-4942-A74E-50DE2BE1E340}" type="sibTrans" cxnId="{6003C8AC-A3BB-4DD6-8CA8-EB9AADA04C4A}">
      <dgm:prSet/>
      <dgm:spPr/>
      <dgm:t>
        <a:bodyPr/>
        <a:lstStyle/>
        <a:p>
          <a:endParaRPr lang="en-US"/>
        </a:p>
      </dgm:t>
    </dgm:pt>
    <dgm:pt modelId="{38F853F3-54E5-42C8-8A39-86E160976B1E}">
      <dgm:prSet/>
      <dgm:spPr>
        <a:solidFill>
          <a:schemeClr val="accent5">
            <a:lumMod val="20000"/>
            <a:lumOff val="80000"/>
          </a:schemeClr>
        </a:solidFill>
      </dgm:spPr>
      <dgm:t>
        <a:bodyPr/>
        <a:lstStyle/>
        <a:p>
          <a:r>
            <a:rPr lang="en-US" dirty="0">
              <a:solidFill>
                <a:schemeClr val="accent5">
                  <a:lumMod val="75000"/>
                </a:schemeClr>
              </a:solidFill>
            </a:rPr>
            <a:t>- </a:t>
          </a:r>
          <a:r>
            <a:rPr lang="vi-VN" dirty="0">
              <a:solidFill>
                <a:schemeClr val="accent5">
                  <a:lumMod val="75000"/>
                </a:schemeClr>
              </a:solidFill>
            </a:rPr>
            <a:t>Mô tả đúng khái niệm cơ bản.</a:t>
          </a:r>
          <a:endParaRPr lang="en-US" dirty="0">
            <a:solidFill>
              <a:schemeClr val="accent5">
                <a:lumMod val="75000"/>
              </a:schemeClr>
            </a:solidFill>
          </a:endParaRPr>
        </a:p>
      </dgm:t>
    </dgm:pt>
    <dgm:pt modelId="{A4778311-E338-474C-B5FD-72A83C539898}" type="parTrans" cxnId="{68DA06CD-60A9-4AC1-8CE1-D8E10CE6B33E}">
      <dgm:prSet/>
      <dgm:spPr/>
      <dgm:t>
        <a:bodyPr/>
        <a:lstStyle/>
        <a:p>
          <a:endParaRPr lang="en-US"/>
        </a:p>
      </dgm:t>
    </dgm:pt>
    <dgm:pt modelId="{27127C41-BC93-4F3B-BBEB-735133047417}" type="sibTrans" cxnId="{68DA06CD-60A9-4AC1-8CE1-D8E10CE6B33E}">
      <dgm:prSet/>
      <dgm:spPr/>
      <dgm:t>
        <a:bodyPr/>
        <a:lstStyle/>
        <a:p>
          <a:endParaRPr lang="en-US"/>
        </a:p>
      </dgm:t>
    </dgm:pt>
    <dgm:pt modelId="{4E1FE9F5-B282-4BAD-9B24-27382514B2E7}">
      <dgm:prSet/>
      <dgm:spPr>
        <a:solidFill>
          <a:schemeClr val="accent5">
            <a:lumMod val="20000"/>
            <a:lumOff val="80000"/>
          </a:schemeClr>
        </a:solidFill>
      </dgm:spPr>
      <dgm:t>
        <a:bodyPr/>
        <a:lstStyle/>
        <a:p>
          <a:r>
            <a:rPr lang="en-US" dirty="0">
              <a:solidFill>
                <a:schemeClr val="accent5">
                  <a:lumMod val="75000"/>
                </a:schemeClr>
              </a:solidFill>
            </a:rPr>
            <a:t>- </a:t>
          </a:r>
          <a:r>
            <a:rPr lang="vi-VN" dirty="0">
              <a:solidFill>
                <a:schemeClr val="accent5">
                  <a:lumMod val="75000"/>
                </a:schemeClr>
              </a:solidFill>
            </a:rPr>
            <a:t>Trình bày cấu trúc cơ bản của tin bài.</a:t>
          </a:r>
          <a:endParaRPr lang="en-US" dirty="0">
            <a:solidFill>
              <a:schemeClr val="accent5">
                <a:lumMod val="75000"/>
              </a:schemeClr>
            </a:solidFill>
          </a:endParaRPr>
        </a:p>
      </dgm:t>
    </dgm:pt>
    <dgm:pt modelId="{539E5C9A-0F93-41DE-B6BD-F99910264CE5}" type="parTrans" cxnId="{FCCFB275-E295-402A-BFD1-52AD99630BA3}">
      <dgm:prSet/>
      <dgm:spPr/>
      <dgm:t>
        <a:bodyPr/>
        <a:lstStyle/>
        <a:p>
          <a:endParaRPr lang="en-US"/>
        </a:p>
      </dgm:t>
    </dgm:pt>
    <dgm:pt modelId="{2350CBD1-0ED6-4982-8C63-F7D41C0E1150}" type="sibTrans" cxnId="{FCCFB275-E295-402A-BFD1-52AD99630BA3}">
      <dgm:prSet/>
      <dgm:spPr/>
      <dgm:t>
        <a:bodyPr/>
        <a:lstStyle/>
        <a:p>
          <a:endParaRPr lang="en-US"/>
        </a:p>
      </dgm:t>
    </dgm:pt>
    <dgm:pt modelId="{CC63372B-7F27-4A28-855C-2E0DF4AD92BC}">
      <dgm:prSet/>
      <dgm:spPr>
        <a:solidFill>
          <a:schemeClr val="accent5">
            <a:lumMod val="20000"/>
            <a:lumOff val="80000"/>
          </a:schemeClr>
        </a:solidFill>
      </dgm:spPr>
      <dgm:t>
        <a:bodyPr/>
        <a:lstStyle/>
        <a:p>
          <a:r>
            <a:rPr lang="en-US" dirty="0">
              <a:solidFill>
                <a:schemeClr val="accent5">
                  <a:lumMod val="75000"/>
                </a:schemeClr>
              </a:solidFill>
            </a:rPr>
            <a:t>- </a:t>
          </a:r>
          <a:r>
            <a:rPr lang="vi-VN" dirty="0">
              <a:solidFill>
                <a:schemeClr val="accent5">
                  <a:lumMod val="75000"/>
                </a:schemeClr>
              </a:solidFill>
            </a:rPr>
            <a:t>Thực hành thạo viết tin, bài.</a:t>
          </a:r>
          <a:endParaRPr lang="en-US" dirty="0">
            <a:solidFill>
              <a:schemeClr val="accent5">
                <a:lumMod val="75000"/>
              </a:schemeClr>
            </a:solidFill>
          </a:endParaRPr>
        </a:p>
      </dgm:t>
    </dgm:pt>
    <dgm:pt modelId="{85B73441-DD87-4D8A-B97D-B99FFAF151F6}" type="parTrans" cxnId="{FA20A1CE-A1A9-412E-84BE-DB84C6FF2DC0}">
      <dgm:prSet/>
      <dgm:spPr/>
      <dgm:t>
        <a:bodyPr/>
        <a:lstStyle/>
        <a:p>
          <a:endParaRPr lang="en-US"/>
        </a:p>
      </dgm:t>
    </dgm:pt>
    <dgm:pt modelId="{C246EA19-4A2F-402A-82F3-9AD7A59C64B1}" type="sibTrans" cxnId="{FA20A1CE-A1A9-412E-84BE-DB84C6FF2DC0}">
      <dgm:prSet/>
      <dgm:spPr/>
      <dgm:t>
        <a:bodyPr/>
        <a:lstStyle/>
        <a:p>
          <a:endParaRPr lang="en-US"/>
        </a:p>
      </dgm:t>
    </dgm:pt>
    <dgm:pt modelId="{2BC6C130-02C6-4D57-8318-C9FB31ABFA15}" type="pres">
      <dgm:prSet presAssocID="{4C5197F6-C544-4E64-9CE4-7686CDF0EFAD}" presName="linear" presStyleCnt="0">
        <dgm:presLayoutVars>
          <dgm:animLvl val="lvl"/>
          <dgm:resizeHandles val="exact"/>
        </dgm:presLayoutVars>
      </dgm:prSet>
      <dgm:spPr/>
    </dgm:pt>
    <dgm:pt modelId="{D897C23F-C4CE-4373-A273-DB573C5557AB}" type="pres">
      <dgm:prSet presAssocID="{8702E38E-CAD7-4065-BD7C-571B93D97FAE}" presName="parentText" presStyleLbl="node1" presStyleIdx="0" presStyleCnt="4">
        <dgm:presLayoutVars>
          <dgm:chMax val="0"/>
          <dgm:bulletEnabled val="1"/>
        </dgm:presLayoutVars>
      </dgm:prSet>
      <dgm:spPr/>
    </dgm:pt>
    <dgm:pt modelId="{FA16F3AD-CE36-4A6B-B07E-942E91510DD4}" type="pres">
      <dgm:prSet presAssocID="{04989148-1535-4942-A74E-50DE2BE1E340}" presName="spacer" presStyleCnt="0"/>
      <dgm:spPr/>
    </dgm:pt>
    <dgm:pt modelId="{B5FE8AD3-8FDE-4F16-8D48-E202A9050A64}" type="pres">
      <dgm:prSet presAssocID="{38F853F3-54E5-42C8-8A39-86E160976B1E}" presName="parentText" presStyleLbl="node1" presStyleIdx="1" presStyleCnt="4">
        <dgm:presLayoutVars>
          <dgm:chMax val="0"/>
          <dgm:bulletEnabled val="1"/>
        </dgm:presLayoutVars>
      </dgm:prSet>
      <dgm:spPr/>
    </dgm:pt>
    <dgm:pt modelId="{31A9E8B8-27B7-4381-96DC-D86E857ECE3B}" type="pres">
      <dgm:prSet presAssocID="{27127C41-BC93-4F3B-BBEB-735133047417}" presName="spacer" presStyleCnt="0"/>
      <dgm:spPr/>
    </dgm:pt>
    <dgm:pt modelId="{0F7D310D-E718-45D9-85E1-1EEB6599354C}" type="pres">
      <dgm:prSet presAssocID="{4E1FE9F5-B282-4BAD-9B24-27382514B2E7}" presName="parentText" presStyleLbl="node1" presStyleIdx="2" presStyleCnt="4">
        <dgm:presLayoutVars>
          <dgm:chMax val="0"/>
          <dgm:bulletEnabled val="1"/>
        </dgm:presLayoutVars>
      </dgm:prSet>
      <dgm:spPr/>
    </dgm:pt>
    <dgm:pt modelId="{D07BD97D-7191-489E-8B1E-B06F83A26809}" type="pres">
      <dgm:prSet presAssocID="{2350CBD1-0ED6-4982-8C63-F7D41C0E1150}" presName="spacer" presStyleCnt="0"/>
      <dgm:spPr/>
    </dgm:pt>
    <dgm:pt modelId="{9AB2D23D-D4DC-4B64-8324-F5EEB4E7E456}" type="pres">
      <dgm:prSet presAssocID="{CC63372B-7F27-4A28-855C-2E0DF4AD92BC}" presName="parentText" presStyleLbl="node1" presStyleIdx="3" presStyleCnt="4">
        <dgm:presLayoutVars>
          <dgm:chMax val="0"/>
          <dgm:bulletEnabled val="1"/>
        </dgm:presLayoutVars>
      </dgm:prSet>
      <dgm:spPr/>
    </dgm:pt>
  </dgm:ptLst>
  <dgm:cxnLst>
    <dgm:cxn modelId="{2AFB1217-CC78-422C-A7BC-676E47D6B6A9}" type="presOf" srcId="{4E1FE9F5-B282-4BAD-9B24-27382514B2E7}" destId="{0F7D310D-E718-45D9-85E1-1EEB6599354C}" srcOrd="0" destOrd="0" presId="urn:microsoft.com/office/officeart/2005/8/layout/vList2"/>
    <dgm:cxn modelId="{6EC59A18-F401-40AC-8AAE-ACF972D6B654}" type="presOf" srcId="{4C5197F6-C544-4E64-9CE4-7686CDF0EFAD}" destId="{2BC6C130-02C6-4D57-8318-C9FB31ABFA15}" srcOrd="0" destOrd="0" presId="urn:microsoft.com/office/officeart/2005/8/layout/vList2"/>
    <dgm:cxn modelId="{2352F51E-CA50-43EA-B81F-8D368713DED6}" type="presOf" srcId="{8702E38E-CAD7-4065-BD7C-571B93D97FAE}" destId="{D897C23F-C4CE-4373-A273-DB573C5557AB}" srcOrd="0" destOrd="0" presId="urn:microsoft.com/office/officeart/2005/8/layout/vList2"/>
    <dgm:cxn modelId="{D10EF14E-1346-46C2-B055-5DF5601E88C8}" type="presOf" srcId="{CC63372B-7F27-4A28-855C-2E0DF4AD92BC}" destId="{9AB2D23D-D4DC-4B64-8324-F5EEB4E7E456}" srcOrd="0" destOrd="0" presId="urn:microsoft.com/office/officeart/2005/8/layout/vList2"/>
    <dgm:cxn modelId="{FCCFB275-E295-402A-BFD1-52AD99630BA3}" srcId="{4C5197F6-C544-4E64-9CE4-7686CDF0EFAD}" destId="{4E1FE9F5-B282-4BAD-9B24-27382514B2E7}" srcOrd="2" destOrd="0" parTransId="{539E5C9A-0F93-41DE-B6BD-F99910264CE5}" sibTransId="{2350CBD1-0ED6-4982-8C63-F7D41C0E1150}"/>
    <dgm:cxn modelId="{6003C8AC-A3BB-4DD6-8CA8-EB9AADA04C4A}" srcId="{4C5197F6-C544-4E64-9CE4-7686CDF0EFAD}" destId="{8702E38E-CAD7-4065-BD7C-571B93D97FAE}" srcOrd="0" destOrd="0" parTransId="{467C45C4-F239-4C64-AC81-3811F992E8C8}" sibTransId="{04989148-1535-4942-A74E-50DE2BE1E340}"/>
    <dgm:cxn modelId="{5CFA84B0-B6C0-4A6C-9735-010292949D51}" type="presOf" srcId="{38F853F3-54E5-42C8-8A39-86E160976B1E}" destId="{B5FE8AD3-8FDE-4F16-8D48-E202A9050A64}" srcOrd="0" destOrd="0" presId="urn:microsoft.com/office/officeart/2005/8/layout/vList2"/>
    <dgm:cxn modelId="{68DA06CD-60A9-4AC1-8CE1-D8E10CE6B33E}" srcId="{4C5197F6-C544-4E64-9CE4-7686CDF0EFAD}" destId="{38F853F3-54E5-42C8-8A39-86E160976B1E}" srcOrd="1" destOrd="0" parTransId="{A4778311-E338-474C-B5FD-72A83C539898}" sibTransId="{27127C41-BC93-4F3B-BBEB-735133047417}"/>
    <dgm:cxn modelId="{FA20A1CE-A1A9-412E-84BE-DB84C6FF2DC0}" srcId="{4C5197F6-C544-4E64-9CE4-7686CDF0EFAD}" destId="{CC63372B-7F27-4A28-855C-2E0DF4AD92BC}" srcOrd="3" destOrd="0" parTransId="{85B73441-DD87-4D8A-B97D-B99FFAF151F6}" sibTransId="{C246EA19-4A2F-402A-82F3-9AD7A59C64B1}"/>
    <dgm:cxn modelId="{DCFA914A-8418-491C-9BF2-52048FF8073A}" type="presParOf" srcId="{2BC6C130-02C6-4D57-8318-C9FB31ABFA15}" destId="{D897C23F-C4CE-4373-A273-DB573C5557AB}" srcOrd="0" destOrd="0" presId="urn:microsoft.com/office/officeart/2005/8/layout/vList2"/>
    <dgm:cxn modelId="{A05F3C2C-9841-4991-80DC-C031ACD372B2}" type="presParOf" srcId="{2BC6C130-02C6-4D57-8318-C9FB31ABFA15}" destId="{FA16F3AD-CE36-4A6B-B07E-942E91510DD4}" srcOrd="1" destOrd="0" presId="urn:microsoft.com/office/officeart/2005/8/layout/vList2"/>
    <dgm:cxn modelId="{6E24EEB9-E369-44DB-A3F7-43F9E83F6116}" type="presParOf" srcId="{2BC6C130-02C6-4D57-8318-C9FB31ABFA15}" destId="{B5FE8AD3-8FDE-4F16-8D48-E202A9050A64}" srcOrd="2" destOrd="0" presId="urn:microsoft.com/office/officeart/2005/8/layout/vList2"/>
    <dgm:cxn modelId="{27A7CF88-44CF-43FB-AF02-8403BC1E5BC5}" type="presParOf" srcId="{2BC6C130-02C6-4D57-8318-C9FB31ABFA15}" destId="{31A9E8B8-27B7-4381-96DC-D86E857ECE3B}" srcOrd="3" destOrd="0" presId="urn:microsoft.com/office/officeart/2005/8/layout/vList2"/>
    <dgm:cxn modelId="{F92AFA46-E6B1-4958-8994-B84E7974EC49}" type="presParOf" srcId="{2BC6C130-02C6-4D57-8318-C9FB31ABFA15}" destId="{0F7D310D-E718-45D9-85E1-1EEB6599354C}" srcOrd="4" destOrd="0" presId="urn:microsoft.com/office/officeart/2005/8/layout/vList2"/>
    <dgm:cxn modelId="{7BE688E5-DE8D-4AE9-9B07-1C6B9F0AB4BF}" type="presParOf" srcId="{2BC6C130-02C6-4D57-8318-C9FB31ABFA15}" destId="{D07BD97D-7191-489E-8B1E-B06F83A26809}" srcOrd="5" destOrd="0" presId="urn:microsoft.com/office/officeart/2005/8/layout/vList2"/>
    <dgm:cxn modelId="{3B056F97-1A63-404E-B116-2A0C9787A7B5}" type="presParOf" srcId="{2BC6C130-02C6-4D57-8318-C9FB31ABFA15}" destId="{9AB2D23D-D4DC-4B64-8324-F5EEB4E7E4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8BA216-AE97-4D3E-BE95-2F34D2FDBC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75E01D-2CB5-4D8E-A50F-078831DC10AE}">
      <dgm:prSet/>
      <dgm:spPr>
        <a:solidFill>
          <a:schemeClr val="tx2">
            <a:lumMod val="20000"/>
            <a:lumOff val="80000"/>
          </a:schemeClr>
        </a:solidFill>
      </dgm:spPr>
      <dgm:t>
        <a:bodyPr/>
        <a:lstStyle/>
        <a:p>
          <a:r>
            <a:rPr lang="en-US" b="1" i="0" dirty="0">
              <a:solidFill>
                <a:schemeClr val="accent5">
                  <a:lumMod val="75000"/>
                </a:schemeClr>
              </a:solidFill>
            </a:rPr>
            <a:t>1- </a:t>
          </a:r>
          <a:r>
            <a:rPr lang="en-US" b="1" i="0" dirty="0" err="1">
              <a:solidFill>
                <a:schemeClr val="accent5">
                  <a:lumMod val="75000"/>
                </a:schemeClr>
              </a:solidFill>
            </a:rPr>
            <a:t>Chính</a:t>
          </a:r>
          <a:r>
            <a:rPr lang="en-US" b="1" i="0" dirty="0">
              <a:solidFill>
                <a:schemeClr val="accent5">
                  <a:lumMod val="75000"/>
                </a:schemeClr>
              </a:solidFill>
            </a:rPr>
            <a:t> </a:t>
          </a:r>
          <a:r>
            <a:rPr lang="en-US" b="1" i="0" dirty="0" err="1">
              <a:solidFill>
                <a:schemeClr val="accent5">
                  <a:lumMod val="75000"/>
                </a:schemeClr>
              </a:solidFill>
            </a:rPr>
            <a:t>xác</a:t>
          </a:r>
          <a:endParaRPr lang="en-US" dirty="0">
            <a:solidFill>
              <a:schemeClr val="accent5">
                <a:lumMod val="75000"/>
              </a:schemeClr>
            </a:solidFill>
          </a:endParaRPr>
        </a:p>
      </dgm:t>
    </dgm:pt>
    <dgm:pt modelId="{94527025-49C3-4B03-BDE1-9411BE094C73}" type="parTrans" cxnId="{DB91D46A-CC4D-4D47-B0B7-645ED5AC8BCA}">
      <dgm:prSet/>
      <dgm:spPr/>
      <dgm:t>
        <a:bodyPr/>
        <a:lstStyle/>
        <a:p>
          <a:endParaRPr lang="en-US"/>
        </a:p>
      </dgm:t>
    </dgm:pt>
    <dgm:pt modelId="{2FFE8676-3719-4160-AC30-4178B8E4C6B6}" type="sibTrans" cxnId="{DB91D46A-CC4D-4D47-B0B7-645ED5AC8BCA}">
      <dgm:prSet/>
      <dgm:spPr/>
      <dgm:t>
        <a:bodyPr/>
        <a:lstStyle/>
        <a:p>
          <a:endParaRPr lang="en-US"/>
        </a:p>
      </dgm:t>
    </dgm:pt>
    <dgm:pt modelId="{4385884E-9F48-4B35-A29F-EF4A85F971E4}">
      <dgm:prSet/>
      <dgm:spPr>
        <a:solidFill>
          <a:schemeClr val="tx2">
            <a:lumMod val="20000"/>
            <a:lumOff val="80000"/>
          </a:schemeClr>
        </a:solidFill>
      </dgm:spPr>
      <dgm:t>
        <a:bodyPr/>
        <a:lstStyle/>
        <a:p>
          <a:r>
            <a:rPr lang="en-US" b="1" i="0" dirty="0">
              <a:solidFill>
                <a:schemeClr val="accent5">
                  <a:lumMod val="75000"/>
                </a:schemeClr>
              </a:solidFill>
            </a:rPr>
            <a:t>2- </a:t>
          </a:r>
          <a:r>
            <a:rPr lang="en-US" b="1" i="0" dirty="0" err="1">
              <a:solidFill>
                <a:schemeClr val="accent5">
                  <a:lumMod val="75000"/>
                </a:schemeClr>
              </a:solidFill>
            </a:rPr>
            <a:t>Kiểm</a:t>
          </a:r>
          <a:r>
            <a:rPr lang="en-US" b="1" i="0" dirty="0">
              <a:solidFill>
                <a:schemeClr val="accent5">
                  <a:lumMod val="75000"/>
                </a:schemeClr>
              </a:solidFill>
            </a:rPr>
            <a:t> </a:t>
          </a:r>
          <a:r>
            <a:rPr lang="en-US" b="1" i="0" dirty="0" err="1">
              <a:solidFill>
                <a:schemeClr val="accent5">
                  <a:lumMod val="75000"/>
                </a:schemeClr>
              </a:solidFill>
            </a:rPr>
            <a:t>chứng</a:t>
          </a:r>
          <a:endParaRPr lang="en-US" dirty="0">
            <a:solidFill>
              <a:schemeClr val="accent5">
                <a:lumMod val="75000"/>
              </a:schemeClr>
            </a:solidFill>
          </a:endParaRPr>
        </a:p>
      </dgm:t>
    </dgm:pt>
    <dgm:pt modelId="{792936ED-A0A6-4D9D-A1FF-AAD683E624D5}" type="parTrans" cxnId="{C8315ED6-CF14-4A5D-B0D6-733BC1F74E76}">
      <dgm:prSet/>
      <dgm:spPr/>
      <dgm:t>
        <a:bodyPr/>
        <a:lstStyle/>
        <a:p>
          <a:endParaRPr lang="en-US"/>
        </a:p>
      </dgm:t>
    </dgm:pt>
    <dgm:pt modelId="{16F58B7B-8453-40A0-A862-90E5231BEA0F}" type="sibTrans" cxnId="{C8315ED6-CF14-4A5D-B0D6-733BC1F74E76}">
      <dgm:prSet/>
      <dgm:spPr/>
      <dgm:t>
        <a:bodyPr/>
        <a:lstStyle/>
        <a:p>
          <a:endParaRPr lang="en-US"/>
        </a:p>
      </dgm:t>
    </dgm:pt>
    <dgm:pt modelId="{D8353975-7B06-4F9C-9342-F244DBA0BEE1}">
      <dgm:prSet/>
      <dgm:spPr>
        <a:solidFill>
          <a:schemeClr val="tx2">
            <a:lumMod val="20000"/>
            <a:lumOff val="80000"/>
          </a:schemeClr>
        </a:solidFill>
      </dgm:spPr>
      <dgm:t>
        <a:bodyPr/>
        <a:lstStyle/>
        <a:p>
          <a:r>
            <a:rPr lang="en-US" b="1" i="0" dirty="0">
              <a:solidFill>
                <a:schemeClr val="accent5">
                  <a:lumMod val="75000"/>
                </a:schemeClr>
              </a:solidFill>
            </a:rPr>
            <a:t>3- </a:t>
          </a:r>
          <a:r>
            <a:rPr lang="en-US" b="1" i="0" dirty="0" err="1">
              <a:solidFill>
                <a:schemeClr val="accent5">
                  <a:lumMod val="75000"/>
                </a:schemeClr>
              </a:solidFill>
            </a:rPr>
            <a:t>Khách</a:t>
          </a:r>
          <a:r>
            <a:rPr lang="en-US" b="1" i="0" dirty="0">
              <a:solidFill>
                <a:schemeClr val="accent5">
                  <a:lumMod val="75000"/>
                </a:schemeClr>
              </a:solidFill>
            </a:rPr>
            <a:t> </a:t>
          </a:r>
          <a:r>
            <a:rPr lang="en-US" b="1" i="0" dirty="0" err="1">
              <a:solidFill>
                <a:schemeClr val="accent5">
                  <a:lumMod val="75000"/>
                </a:schemeClr>
              </a:solidFill>
            </a:rPr>
            <a:t>quan</a:t>
          </a:r>
          <a:endParaRPr lang="en-US" dirty="0">
            <a:solidFill>
              <a:schemeClr val="accent5">
                <a:lumMod val="75000"/>
              </a:schemeClr>
            </a:solidFill>
          </a:endParaRPr>
        </a:p>
      </dgm:t>
    </dgm:pt>
    <dgm:pt modelId="{E03D6414-54A9-424A-BD1A-DCCDF503798D}" type="parTrans" cxnId="{8A4B56DB-F9F2-4C8E-82BE-C161C66B4D3F}">
      <dgm:prSet/>
      <dgm:spPr/>
      <dgm:t>
        <a:bodyPr/>
        <a:lstStyle/>
        <a:p>
          <a:endParaRPr lang="en-US"/>
        </a:p>
      </dgm:t>
    </dgm:pt>
    <dgm:pt modelId="{5CF9437A-10E1-4451-96B6-BD4EF08F5A14}" type="sibTrans" cxnId="{8A4B56DB-F9F2-4C8E-82BE-C161C66B4D3F}">
      <dgm:prSet/>
      <dgm:spPr/>
      <dgm:t>
        <a:bodyPr/>
        <a:lstStyle/>
        <a:p>
          <a:endParaRPr lang="en-US"/>
        </a:p>
      </dgm:t>
    </dgm:pt>
    <dgm:pt modelId="{EC94EEA6-18DD-463F-87B7-9DC995464649}">
      <dgm:prSet/>
      <dgm:spPr>
        <a:solidFill>
          <a:schemeClr val="tx2">
            <a:lumMod val="20000"/>
            <a:lumOff val="80000"/>
          </a:schemeClr>
        </a:solidFill>
      </dgm:spPr>
      <dgm:t>
        <a:bodyPr/>
        <a:lstStyle/>
        <a:p>
          <a:r>
            <a:rPr lang="en-US" b="1" i="0" dirty="0">
              <a:solidFill>
                <a:schemeClr val="accent5">
                  <a:lumMod val="75000"/>
                </a:schemeClr>
              </a:solidFill>
            </a:rPr>
            <a:t>4- </a:t>
          </a:r>
          <a:r>
            <a:rPr lang="en-US" b="1" i="0" dirty="0" err="1">
              <a:solidFill>
                <a:schemeClr val="accent5">
                  <a:lumMod val="75000"/>
                </a:schemeClr>
              </a:solidFill>
            </a:rPr>
            <a:t>Xác</a:t>
          </a:r>
          <a:r>
            <a:rPr lang="en-US" b="1" i="0" dirty="0">
              <a:solidFill>
                <a:schemeClr val="accent5">
                  <a:lumMod val="75000"/>
                </a:schemeClr>
              </a:solidFill>
            </a:rPr>
            <a:t> </a:t>
          </a:r>
          <a:r>
            <a:rPr lang="en-US" b="1" i="0" dirty="0" err="1">
              <a:solidFill>
                <a:schemeClr val="accent5">
                  <a:lumMod val="75000"/>
                </a:schemeClr>
              </a:solidFill>
            </a:rPr>
            <a:t>định</a:t>
          </a:r>
          <a:r>
            <a:rPr lang="en-US" b="1" i="0" dirty="0">
              <a:solidFill>
                <a:schemeClr val="accent5">
                  <a:lumMod val="75000"/>
                </a:schemeClr>
              </a:solidFill>
            </a:rPr>
            <a:t> </a:t>
          </a:r>
          <a:r>
            <a:rPr lang="en-US" b="1" i="0" dirty="0" err="1">
              <a:solidFill>
                <a:schemeClr val="accent5">
                  <a:lumMod val="75000"/>
                </a:schemeClr>
              </a:solidFill>
            </a:rPr>
            <a:t>xuất</a:t>
          </a:r>
          <a:r>
            <a:rPr lang="en-US" b="1" i="0" dirty="0">
              <a:solidFill>
                <a:schemeClr val="accent5">
                  <a:lumMod val="75000"/>
                </a:schemeClr>
              </a:solidFill>
            </a:rPr>
            <a:t> </a:t>
          </a:r>
          <a:r>
            <a:rPr lang="en-US" b="1" i="0" dirty="0" err="1">
              <a:solidFill>
                <a:schemeClr val="accent5">
                  <a:lumMod val="75000"/>
                </a:schemeClr>
              </a:solidFill>
            </a:rPr>
            <a:t>xứ</a:t>
          </a:r>
          <a:endParaRPr lang="en-US" dirty="0">
            <a:solidFill>
              <a:schemeClr val="accent5">
                <a:lumMod val="75000"/>
              </a:schemeClr>
            </a:solidFill>
          </a:endParaRPr>
        </a:p>
      </dgm:t>
    </dgm:pt>
    <dgm:pt modelId="{A6A3638E-C751-40A3-8FEA-1B4F95820EF7}" type="parTrans" cxnId="{990DD632-D3B4-455F-9556-D74896073675}">
      <dgm:prSet/>
      <dgm:spPr/>
      <dgm:t>
        <a:bodyPr/>
        <a:lstStyle/>
        <a:p>
          <a:endParaRPr lang="en-US"/>
        </a:p>
      </dgm:t>
    </dgm:pt>
    <dgm:pt modelId="{5D6C9F8F-B2B1-48A7-93EB-AA9C76ED63EF}" type="sibTrans" cxnId="{990DD632-D3B4-455F-9556-D74896073675}">
      <dgm:prSet/>
      <dgm:spPr/>
      <dgm:t>
        <a:bodyPr/>
        <a:lstStyle/>
        <a:p>
          <a:endParaRPr lang="en-US"/>
        </a:p>
      </dgm:t>
    </dgm:pt>
    <dgm:pt modelId="{81BF3875-4FBB-4D60-9428-46CF37FEFBBC}">
      <dgm:prSet/>
      <dgm:spPr>
        <a:solidFill>
          <a:schemeClr val="tx2">
            <a:lumMod val="20000"/>
            <a:lumOff val="80000"/>
          </a:schemeClr>
        </a:solidFill>
      </dgm:spPr>
      <dgm:t>
        <a:bodyPr/>
        <a:lstStyle/>
        <a:p>
          <a:r>
            <a:rPr lang="en-US" b="1" i="0" dirty="0">
              <a:solidFill>
                <a:schemeClr val="accent5">
                  <a:lumMod val="75000"/>
                </a:schemeClr>
              </a:solidFill>
            </a:rPr>
            <a:t>5- </a:t>
          </a:r>
          <a:r>
            <a:rPr lang="en-US" b="1" i="0" dirty="0" err="1">
              <a:solidFill>
                <a:schemeClr val="accent5">
                  <a:lumMod val="75000"/>
                </a:schemeClr>
              </a:solidFill>
            </a:rPr>
            <a:t>Cân</a:t>
          </a:r>
          <a:r>
            <a:rPr lang="en-US" b="1" i="0" dirty="0">
              <a:solidFill>
                <a:schemeClr val="accent5">
                  <a:lumMod val="75000"/>
                </a:schemeClr>
              </a:solidFill>
            </a:rPr>
            <a:t> </a:t>
          </a:r>
          <a:r>
            <a:rPr lang="en-US" b="1" i="0" dirty="0" err="1">
              <a:solidFill>
                <a:schemeClr val="accent5">
                  <a:lumMod val="75000"/>
                </a:schemeClr>
              </a:solidFill>
            </a:rPr>
            <a:t>đối</a:t>
          </a:r>
          <a:r>
            <a:rPr lang="en-US" b="1" i="0" dirty="0">
              <a:solidFill>
                <a:schemeClr val="accent5">
                  <a:lumMod val="75000"/>
                </a:schemeClr>
              </a:solidFill>
            </a:rPr>
            <a:t> </a:t>
          </a:r>
          <a:r>
            <a:rPr lang="en-US" b="1" i="0" dirty="0" err="1">
              <a:solidFill>
                <a:schemeClr val="accent5">
                  <a:lumMod val="75000"/>
                </a:schemeClr>
              </a:solidFill>
            </a:rPr>
            <a:t>và</a:t>
          </a:r>
          <a:r>
            <a:rPr lang="en-US" b="1" i="0" dirty="0">
              <a:solidFill>
                <a:schemeClr val="accent5">
                  <a:lumMod val="75000"/>
                </a:schemeClr>
              </a:solidFill>
            </a:rPr>
            <a:t> </a:t>
          </a:r>
          <a:r>
            <a:rPr lang="en-US" b="1" i="0" dirty="0" err="1">
              <a:solidFill>
                <a:schemeClr val="accent5">
                  <a:lumMod val="75000"/>
                </a:schemeClr>
              </a:solidFill>
            </a:rPr>
            <a:t>công</a:t>
          </a:r>
          <a:r>
            <a:rPr lang="en-US" b="1" i="0" dirty="0">
              <a:solidFill>
                <a:schemeClr val="accent5">
                  <a:lumMod val="75000"/>
                </a:schemeClr>
              </a:solidFill>
            </a:rPr>
            <a:t> </a:t>
          </a:r>
          <a:r>
            <a:rPr lang="en-US" b="1" i="0" dirty="0" err="1">
              <a:solidFill>
                <a:schemeClr val="accent5">
                  <a:lumMod val="75000"/>
                </a:schemeClr>
              </a:solidFill>
            </a:rPr>
            <a:t>bằng</a:t>
          </a:r>
          <a:endParaRPr lang="en-US" dirty="0">
            <a:solidFill>
              <a:schemeClr val="accent5">
                <a:lumMod val="75000"/>
              </a:schemeClr>
            </a:solidFill>
          </a:endParaRPr>
        </a:p>
      </dgm:t>
    </dgm:pt>
    <dgm:pt modelId="{2892EB85-8895-416D-B7D0-CDA7E8B7979B}" type="parTrans" cxnId="{4973D4D9-AF05-452A-8D82-B65D0C3C3627}">
      <dgm:prSet/>
      <dgm:spPr/>
      <dgm:t>
        <a:bodyPr/>
        <a:lstStyle/>
        <a:p>
          <a:endParaRPr lang="en-US"/>
        </a:p>
      </dgm:t>
    </dgm:pt>
    <dgm:pt modelId="{3219196B-504C-4ACB-8913-3E164A5F2250}" type="sibTrans" cxnId="{4973D4D9-AF05-452A-8D82-B65D0C3C3627}">
      <dgm:prSet/>
      <dgm:spPr/>
      <dgm:t>
        <a:bodyPr/>
        <a:lstStyle/>
        <a:p>
          <a:endParaRPr lang="en-US"/>
        </a:p>
      </dgm:t>
    </dgm:pt>
    <dgm:pt modelId="{DC7E4AEF-9857-470B-929A-9E3FB38A18DD}">
      <dgm:prSet/>
      <dgm:spPr>
        <a:solidFill>
          <a:schemeClr val="tx2">
            <a:lumMod val="20000"/>
            <a:lumOff val="80000"/>
          </a:schemeClr>
        </a:solidFill>
      </dgm:spPr>
      <dgm:t>
        <a:bodyPr/>
        <a:lstStyle/>
        <a:p>
          <a:r>
            <a:rPr lang="en-US" b="1" i="0" dirty="0">
              <a:solidFill>
                <a:schemeClr val="accent5">
                  <a:lumMod val="75000"/>
                </a:schemeClr>
              </a:solidFill>
            </a:rPr>
            <a:t>6- </a:t>
          </a:r>
          <a:r>
            <a:rPr lang="en-US" b="1" i="0" dirty="0" err="1">
              <a:solidFill>
                <a:schemeClr val="accent5">
                  <a:lumMod val="75000"/>
                </a:schemeClr>
              </a:solidFill>
            </a:rPr>
            <a:t>Trong</a:t>
          </a:r>
          <a:r>
            <a:rPr lang="en-US" b="1" i="0" dirty="0">
              <a:solidFill>
                <a:schemeClr val="accent5">
                  <a:lumMod val="75000"/>
                </a:schemeClr>
              </a:solidFill>
            </a:rPr>
            <a:t> </a:t>
          </a:r>
          <a:r>
            <a:rPr lang="en-US" b="1" i="0" dirty="0" err="1">
              <a:solidFill>
                <a:schemeClr val="accent5">
                  <a:lumMod val="75000"/>
                </a:schemeClr>
              </a:solidFill>
            </a:rPr>
            <a:t>sáng</a:t>
          </a:r>
          <a:endParaRPr lang="en-US" dirty="0">
            <a:solidFill>
              <a:schemeClr val="accent5">
                <a:lumMod val="75000"/>
              </a:schemeClr>
            </a:solidFill>
          </a:endParaRPr>
        </a:p>
      </dgm:t>
    </dgm:pt>
    <dgm:pt modelId="{101A69C6-2671-44CB-A325-867781F8C9DD}" type="parTrans" cxnId="{BBAB5CB3-CBA0-4416-B13F-4D69687ABE29}">
      <dgm:prSet/>
      <dgm:spPr/>
      <dgm:t>
        <a:bodyPr/>
        <a:lstStyle/>
        <a:p>
          <a:endParaRPr lang="en-US"/>
        </a:p>
      </dgm:t>
    </dgm:pt>
    <dgm:pt modelId="{28A51095-6F5B-4B89-95A8-26CDB7BDE619}" type="sibTrans" cxnId="{BBAB5CB3-CBA0-4416-B13F-4D69687ABE29}">
      <dgm:prSet/>
      <dgm:spPr/>
      <dgm:t>
        <a:bodyPr/>
        <a:lstStyle/>
        <a:p>
          <a:endParaRPr lang="en-US"/>
        </a:p>
      </dgm:t>
    </dgm:pt>
    <dgm:pt modelId="{B1E2F2B7-F1B2-449A-8A99-7B13128AF425}">
      <dgm:prSet/>
      <dgm:spPr>
        <a:solidFill>
          <a:schemeClr val="tx2">
            <a:lumMod val="20000"/>
            <a:lumOff val="80000"/>
          </a:schemeClr>
        </a:solidFill>
      </dgm:spPr>
      <dgm:t>
        <a:bodyPr/>
        <a:lstStyle/>
        <a:p>
          <a:r>
            <a:rPr lang="en-US" b="1" i="0" dirty="0">
              <a:solidFill>
                <a:schemeClr val="accent5">
                  <a:lumMod val="75000"/>
                </a:schemeClr>
              </a:solidFill>
            </a:rPr>
            <a:t>7- </a:t>
          </a:r>
          <a:r>
            <a:rPr lang="en-US" b="1" i="0" dirty="0" err="1">
              <a:solidFill>
                <a:schemeClr val="accent5">
                  <a:lumMod val="75000"/>
                </a:schemeClr>
              </a:solidFill>
            </a:rPr>
            <a:t>Hoàn</a:t>
          </a:r>
          <a:r>
            <a:rPr lang="en-US" b="1" i="0" dirty="0">
              <a:solidFill>
                <a:schemeClr val="accent5">
                  <a:lumMod val="75000"/>
                </a:schemeClr>
              </a:solidFill>
            </a:rPr>
            <a:t> </a:t>
          </a:r>
          <a:r>
            <a:rPr lang="en-US" b="1" i="0" dirty="0" err="1">
              <a:solidFill>
                <a:schemeClr val="accent5">
                  <a:lumMod val="75000"/>
                </a:schemeClr>
              </a:solidFill>
            </a:rPr>
            <a:t>thiện</a:t>
          </a:r>
          <a:endParaRPr lang="en-US" dirty="0">
            <a:solidFill>
              <a:schemeClr val="accent5">
                <a:lumMod val="75000"/>
              </a:schemeClr>
            </a:solidFill>
          </a:endParaRPr>
        </a:p>
      </dgm:t>
    </dgm:pt>
    <dgm:pt modelId="{CACBC3E0-0E24-49E9-A2E7-19DD4219BEEC}" type="parTrans" cxnId="{C63F7D90-47F7-4344-BB41-51B2FA345FE3}">
      <dgm:prSet/>
      <dgm:spPr/>
      <dgm:t>
        <a:bodyPr/>
        <a:lstStyle/>
        <a:p>
          <a:endParaRPr lang="en-US"/>
        </a:p>
      </dgm:t>
    </dgm:pt>
    <dgm:pt modelId="{2DBCA26F-7CAB-471E-A056-4B69A796DAA5}" type="sibTrans" cxnId="{C63F7D90-47F7-4344-BB41-51B2FA345FE3}">
      <dgm:prSet/>
      <dgm:spPr/>
      <dgm:t>
        <a:bodyPr/>
        <a:lstStyle/>
        <a:p>
          <a:endParaRPr lang="en-US"/>
        </a:p>
      </dgm:t>
    </dgm:pt>
    <dgm:pt modelId="{E25173AF-79E0-409D-9874-EEB62872DA5D}">
      <dgm:prSet/>
      <dgm:spPr>
        <a:solidFill>
          <a:schemeClr val="tx2">
            <a:lumMod val="20000"/>
            <a:lumOff val="80000"/>
          </a:schemeClr>
        </a:solidFill>
      </dgm:spPr>
      <dgm:t>
        <a:bodyPr/>
        <a:lstStyle/>
        <a:p>
          <a:r>
            <a:rPr lang="en-US" b="1" i="0" dirty="0">
              <a:solidFill>
                <a:schemeClr val="accent5">
                  <a:lumMod val="75000"/>
                </a:schemeClr>
              </a:solidFill>
            </a:rPr>
            <a:t>8- </a:t>
          </a:r>
          <a:r>
            <a:rPr lang="en-US" b="1" i="0" dirty="0" err="1">
              <a:solidFill>
                <a:schemeClr val="accent5">
                  <a:lumMod val="75000"/>
                </a:schemeClr>
              </a:solidFill>
            </a:rPr>
            <a:t>Tòan</a:t>
          </a:r>
          <a:r>
            <a:rPr lang="en-US" b="1" i="0" dirty="0">
              <a:solidFill>
                <a:schemeClr val="accent5">
                  <a:lumMod val="75000"/>
                </a:schemeClr>
              </a:solidFill>
            </a:rPr>
            <a:t> </a:t>
          </a:r>
          <a:r>
            <a:rPr lang="en-US" b="1" i="0" dirty="0" err="1">
              <a:solidFill>
                <a:schemeClr val="accent5">
                  <a:lumMod val="75000"/>
                </a:schemeClr>
              </a:solidFill>
            </a:rPr>
            <a:t>cảnh</a:t>
          </a:r>
          <a:r>
            <a:rPr lang="en-US" b="1" i="0" dirty="0">
              <a:solidFill>
                <a:schemeClr val="accent5">
                  <a:lumMod val="75000"/>
                </a:schemeClr>
              </a:solidFill>
            </a:rPr>
            <a:t> </a:t>
          </a:r>
          <a:r>
            <a:rPr lang="en-US" b="1" i="0" dirty="0" err="1">
              <a:solidFill>
                <a:schemeClr val="accent5">
                  <a:lumMod val="75000"/>
                </a:schemeClr>
              </a:solidFill>
            </a:rPr>
            <a:t>và</a:t>
          </a:r>
          <a:r>
            <a:rPr lang="en-US" b="1" i="0" dirty="0">
              <a:solidFill>
                <a:schemeClr val="accent5">
                  <a:lumMod val="75000"/>
                </a:schemeClr>
              </a:solidFill>
            </a:rPr>
            <a:t> </a:t>
          </a:r>
          <a:r>
            <a:rPr lang="en-US" b="1" i="0" dirty="0" err="1">
              <a:solidFill>
                <a:schemeClr val="accent5">
                  <a:lumMod val="75000"/>
                </a:schemeClr>
              </a:solidFill>
            </a:rPr>
            <a:t>bối</a:t>
          </a:r>
          <a:r>
            <a:rPr lang="en-US" b="1" i="0" dirty="0">
              <a:solidFill>
                <a:schemeClr val="accent5">
                  <a:lumMod val="75000"/>
                </a:schemeClr>
              </a:solidFill>
            </a:rPr>
            <a:t> </a:t>
          </a:r>
          <a:r>
            <a:rPr lang="en-US" b="1" i="0" dirty="0" err="1">
              <a:solidFill>
                <a:schemeClr val="accent5">
                  <a:lumMod val="75000"/>
                </a:schemeClr>
              </a:solidFill>
            </a:rPr>
            <a:t>cảnh</a:t>
          </a:r>
          <a:endParaRPr lang="en-US" dirty="0">
            <a:solidFill>
              <a:schemeClr val="accent5">
                <a:lumMod val="75000"/>
              </a:schemeClr>
            </a:solidFill>
          </a:endParaRPr>
        </a:p>
      </dgm:t>
    </dgm:pt>
    <dgm:pt modelId="{DE39A029-B09C-40E1-B685-BA9BD6435D82}" type="parTrans" cxnId="{E86297B0-2249-4B26-B144-60F9442A2B29}">
      <dgm:prSet/>
      <dgm:spPr/>
      <dgm:t>
        <a:bodyPr/>
        <a:lstStyle/>
        <a:p>
          <a:endParaRPr lang="en-US"/>
        </a:p>
      </dgm:t>
    </dgm:pt>
    <dgm:pt modelId="{4807DC0D-F318-4D8D-AC1B-2AE71158AD14}" type="sibTrans" cxnId="{E86297B0-2249-4B26-B144-60F9442A2B29}">
      <dgm:prSet/>
      <dgm:spPr/>
      <dgm:t>
        <a:bodyPr/>
        <a:lstStyle/>
        <a:p>
          <a:endParaRPr lang="en-US"/>
        </a:p>
      </dgm:t>
    </dgm:pt>
    <dgm:pt modelId="{F5B129F7-4FB5-4CFC-9B1A-0145EFDB2878}" type="pres">
      <dgm:prSet presAssocID="{E98BA216-AE97-4D3E-BE95-2F34D2FDBC43}" presName="diagram" presStyleCnt="0">
        <dgm:presLayoutVars>
          <dgm:dir/>
          <dgm:resizeHandles val="exact"/>
        </dgm:presLayoutVars>
      </dgm:prSet>
      <dgm:spPr/>
    </dgm:pt>
    <dgm:pt modelId="{D332F9C2-FC21-48D4-93BE-9D71CEC24734}" type="pres">
      <dgm:prSet presAssocID="{BB75E01D-2CB5-4D8E-A50F-078831DC10AE}" presName="node" presStyleLbl="node1" presStyleIdx="0" presStyleCnt="8">
        <dgm:presLayoutVars>
          <dgm:bulletEnabled val="1"/>
        </dgm:presLayoutVars>
      </dgm:prSet>
      <dgm:spPr/>
    </dgm:pt>
    <dgm:pt modelId="{08DF5FE8-7F53-4C0E-9557-2A3CE79E645C}" type="pres">
      <dgm:prSet presAssocID="{2FFE8676-3719-4160-AC30-4178B8E4C6B6}" presName="sibTrans" presStyleCnt="0"/>
      <dgm:spPr/>
    </dgm:pt>
    <dgm:pt modelId="{7B572270-D064-40A9-85DD-FE3856D6F6EC}" type="pres">
      <dgm:prSet presAssocID="{4385884E-9F48-4B35-A29F-EF4A85F971E4}" presName="node" presStyleLbl="node1" presStyleIdx="1" presStyleCnt="8">
        <dgm:presLayoutVars>
          <dgm:bulletEnabled val="1"/>
        </dgm:presLayoutVars>
      </dgm:prSet>
      <dgm:spPr/>
    </dgm:pt>
    <dgm:pt modelId="{649D89AD-0174-4F7B-BEC9-99C33A06B04E}" type="pres">
      <dgm:prSet presAssocID="{16F58B7B-8453-40A0-A862-90E5231BEA0F}" presName="sibTrans" presStyleCnt="0"/>
      <dgm:spPr/>
    </dgm:pt>
    <dgm:pt modelId="{959E0CB7-1EF0-4482-AAB0-12EF9DA9060C}" type="pres">
      <dgm:prSet presAssocID="{D8353975-7B06-4F9C-9342-F244DBA0BEE1}" presName="node" presStyleLbl="node1" presStyleIdx="2" presStyleCnt="8">
        <dgm:presLayoutVars>
          <dgm:bulletEnabled val="1"/>
        </dgm:presLayoutVars>
      </dgm:prSet>
      <dgm:spPr/>
    </dgm:pt>
    <dgm:pt modelId="{2E98B291-1FBB-4DC6-A72D-C62335348B92}" type="pres">
      <dgm:prSet presAssocID="{5CF9437A-10E1-4451-96B6-BD4EF08F5A14}" presName="sibTrans" presStyleCnt="0"/>
      <dgm:spPr/>
    </dgm:pt>
    <dgm:pt modelId="{2551964C-5E8E-4F56-A690-C5B45103641F}" type="pres">
      <dgm:prSet presAssocID="{EC94EEA6-18DD-463F-87B7-9DC995464649}" presName="node" presStyleLbl="node1" presStyleIdx="3" presStyleCnt="8">
        <dgm:presLayoutVars>
          <dgm:bulletEnabled val="1"/>
        </dgm:presLayoutVars>
      </dgm:prSet>
      <dgm:spPr/>
    </dgm:pt>
    <dgm:pt modelId="{586E69DE-3CF9-4A55-895B-E7F8353087D3}" type="pres">
      <dgm:prSet presAssocID="{5D6C9F8F-B2B1-48A7-93EB-AA9C76ED63EF}" presName="sibTrans" presStyleCnt="0"/>
      <dgm:spPr/>
    </dgm:pt>
    <dgm:pt modelId="{0DCEC914-FC70-4AE3-A33A-8C4CBC8F1AF8}" type="pres">
      <dgm:prSet presAssocID="{81BF3875-4FBB-4D60-9428-46CF37FEFBBC}" presName="node" presStyleLbl="node1" presStyleIdx="4" presStyleCnt="8">
        <dgm:presLayoutVars>
          <dgm:bulletEnabled val="1"/>
        </dgm:presLayoutVars>
      </dgm:prSet>
      <dgm:spPr/>
    </dgm:pt>
    <dgm:pt modelId="{EC1901AE-01E3-42D2-B137-FE8D1F6BA927}" type="pres">
      <dgm:prSet presAssocID="{3219196B-504C-4ACB-8913-3E164A5F2250}" presName="sibTrans" presStyleCnt="0"/>
      <dgm:spPr/>
    </dgm:pt>
    <dgm:pt modelId="{50CB384A-7D8C-4A98-8DDA-78B10763EA66}" type="pres">
      <dgm:prSet presAssocID="{DC7E4AEF-9857-470B-929A-9E3FB38A18DD}" presName="node" presStyleLbl="node1" presStyleIdx="5" presStyleCnt="8">
        <dgm:presLayoutVars>
          <dgm:bulletEnabled val="1"/>
        </dgm:presLayoutVars>
      </dgm:prSet>
      <dgm:spPr/>
    </dgm:pt>
    <dgm:pt modelId="{7CDCD461-98DA-49D6-972E-A87AB8E688C1}" type="pres">
      <dgm:prSet presAssocID="{28A51095-6F5B-4B89-95A8-26CDB7BDE619}" presName="sibTrans" presStyleCnt="0"/>
      <dgm:spPr/>
    </dgm:pt>
    <dgm:pt modelId="{E58965AD-22CB-482E-8979-914310E5C7D5}" type="pres">
      <dgm:prSet presAssocID="{B1E2F2B7-F1B2-449A-8A99-7B13128AF425}" presName="node" presStyleLbl="node1" presStyleIdx="6" presStyleCnt="8">
        <dgm:presLayoutVars>
          <dgm:bulletEnabled val="1"/>
        </dgm:presLayoutVars>
      </dgm:prSet>
      <dgm:spPr/>
    </dgm:pt>
    <dgm:pt modelId="{67B6A91E-71CF-48C5-87E7-6A0243F9B4FF}" type="pres">
      <dgm:prSet presAssocID="{2DBCA26F-7CAB-471E-A056-4B69A796DAA5}" presName="sibTrans" presStyleCnt="0"/>
      <dgm:spPr/>
    </dgm:pt>
    <dgm:pt modelId="{AB6B369D-13EF-489E-A5B4-E4068BE15DFC}" type="pres">
      <dgm:prSet presAssocID="{E25173AF-79E0-409D-9874-EEB62872DA5D}" presName="node" presStyleLbl="node1" presStyleIdx="7" presStyleCnt="8">
        <dgm:presLayoutVars>
          <dgm:bulletEnabled val="1"/>
        </dgm:presLayoutVars>
      </dgm:prSet>
      <dgm:spPr/>
    </dgm:pt>
  </dgm:ptLst>
  <dgm:cxnLst>
    <dgm:cxn modelId="{20B94425-437C-46AB-9469-B9539FBE1F73}" type="presOf" srcId="{DC7E4AEF-9857-470B-929A-9E3FB38A18DD}" destId="{50CB384A-7D8C-4A98-8DDA-78B10763EA66}" srcOrd="0" destOrd="0" presId="urn:microsoft.com/office/officeart/2005/8/layout/default"/>
    <dgm:cxn modelId="{990DD632-D3B4-455F-9556-D74896073675}" srcId="{E98BA216-AE97-4D3E-BE95-2F34D2FDBC43}" destId="{EC94EEA6-18DD-463F-87B7-9DC995464649}" srcOrd="3" destOrd="0" parTransId="{A6A3638E-C751-40A3-8FEA-1B4F95820EF7}" sibTransId="{5D6C9F8F-B2B1-48A7-93EB-AA9C76ED63EF}"/>
    <dgm:cxn modelId="{AD7A9464-DC78-4254-A7FA-DBC2AD0D6539}" type="presOf" srcId="{BB75E01D-2CB5-4D8E-A50F-078831DC10AE}" destId="{D332F9C2-FC21-48D4-93BE-9D71CEC24734}" srcOrd="0" destOrd="0" presId="urn:microsoft.com/office/officeart/2005/8/layout/default"/>
    <dgm:cxn modelId="{DB91D46A-CC4D-4D47-B0B7-645ED5AC8BCA}" srcId="{E98BA216-AE97-4D3E-BE95-2F34D2FDBC43}" destId="{BB75E01D-2CB5-4D8E-A50F-078831DC10AE}" srcOrd="0" destOrd="0" parTransId="{94527025-49C3-4B03-BDE1-9411BE094C73}" sibTransId="{2FFE8676-3719-4160-AC30-4178B8E4C6B6}"/>
    <dgm:cxn modelId="{AB00F452-4E65-4CC3-B74E-1018C1A16FFA}" type="presOf" srcId="{EC94EEA6-18DD-463F-87B7-9DC995464649}" destId="{2551964C-5E8E-4F56-A690-C5B45103641F}" srcOrd="0" destOrd="0" presId="urn:microsoft.com/office/officeart/2005/8/layout/default"/>
    <dgm:cxn modelId="{C8B9E173-42DB-48EC-A9A9-5CB6996A32F0}" type="presOf" srcId="{B1E2F2B7-F1B2-449A-8A99-7B13128AF425}" destId="{E58965AD-22CB-482E-8979-914310E5C7D5}" srcOrd="0" destOrd="0" presId="urn:microsoft.com/office/officeart/2005/8/layout/default"/>
    <dgm:cxn modelId="{FA116076-4D75-40E8-B536-D3EC00D34758}" type="presOf" srcId="{E98BA216-AE97-4D3E-BE95-2F34D2FDBC43}" destId="{F5B129F7-4FB5-4CFC-9B1A-0145EFDB2878}" srcOrd="0" destOrd="0" presId="urn:microsoft.com/office/officeart/2005/8/layout/default"/>
    <dgm:cxn modelId="{F065687D-F8FF-40E0-8B64-367DAC029F36}" type="presOf" srcId="{E25173AF-79E0-409D-9874-EEB62872DA5D}" destId="{AB6B369D-13EF-489E-A5B4-E4068BE15DFC}" srcOrd="0" destOrd="0" presId="urn:microsoft.com/office/officeart/2005/8/layout/default"/>
    <dgm:cxn modelId="{C63F7D90-47F7-4344-BB41-51B2FA345FE3}" srcId="{E98BA216-AE97-4D3E-BE95-2F34D2FDBC43}" destId="{B1E2F2B7-F1B2-449A-8A99-7B13128AF425}" srcOrd="6" destOrd="0" parTransId="{CACBC3E0-0E24-49E9-A2E7-19DD4219BEEC}" sibTransId="{2DBCA26F-7CAB-471E-A056-4B69A796DAA5}"/>
    <dgm:cxn modelId="{E86297B0-2249-4B26-B144-60F9442A2B29}" srcId="{E98BA216-AE97-4D3E-BE95-2F34D2FDBC43}" destId="{E25173AF-79E0-409D-9874-EEB62872DA5D}" srcOrd="7" destOrd="0" parTransId="{DE39A029-B09C-40E1-B685-BA9BD6435D82}" sibTransId="{4807DC0D-F318-4D8D-AC1B-2AE71158AD14}"/>
    <dgm:cxn modelId="{BBAB5CB3-CBA0-4416-B13F-4D69687ABE29}" srcId="{E98BA216-AE97-4D3E-BE95-2F34D2FDBC43}" destId="{DC7E4AEF-9857-470B-929A-9E3FB38A18DD}" srcOrd="5" destOrd="0" parTransId="{101A69C6-2671-44CB-A325-867781F8C9DD}" sibTransId="{28A51095-6F5B-4B89-95A8-26CDB7BDE619}"/>
    <dgm:cxn modelId="{6F1ECABA-5D6A-49E8-8279-F4FDBA86CF44}" type="presOf" srcId="{4385884E-9F48-4B35-A29F-EF4A85F971E4}" destId="{7B572270-D064-40A9-85DD-FE3856D6F6EC}" srcOrd="0" destOrd="0" presId="urn:microsoft.com/office/officeart/2005/8/layout/default"/>
    <dgm:cxn modelId="{84FC0CBD-329D-451A-AF3B-04BDD5C6E87F}" type="presOf" srcId="{D8353975-7B06-4F9C-9342-F244DBA0BEE1}" destId="{959E0CB7-1EF0-4482-AAB0-12EF9DA9060C}" srcOrd="0" destOrd="0" presId="urn:microsoft.com/office/officeart/2005/8/layout/default"/>
    <dgm:cxn modelId="{A4D726C3-B17E-437C-ADA2-0E473FEA3FD9}" type="presOf" srcId="{81BF3875-4FBB-4D60-9428-46CF37FEFBBC}" destId="{0DCEC914-FC70-4AE3-A33A-8C4CBC8F1AF8}" srcOrd="0" destOrd="0" presId="urn:microsoft.com/office/officeart/2005/8/layout/default"/>
    <dgm:cxn modelId="{C8315ED6-CF14-4A5D-B0D6-733BC1F74E76}" srcId="{E98BA216-AE97-4D3E-BE95-2F34D2FDBC43}" destId="{4385884E-9F48-4B35-A29F-EF4A85F971E4}" srcOrd="1" destOrd="0" parTransId="{792936ED-A0A6-4D9D-A1FF-AAD683E624D5}" sibTransId="{16F58B7B-8453-40A0-A862-90E5231BEA0F}"/>
    <dgm:cxn modelId="{4973D4D9-AF05-452A-8D82-B65D0C3C3627}" srcId="{E98BA216-AE97-4D3E-BE95-2F34D2FDBC43}" destId="{81BF3875-4FBB-4D60-9428-46CF37FEFBBC}" srcOrd="4" destOrd="0" parTransId="{2892EB85-8895-416D-B7D0-CDA7E8B7979B}" sibTransId="{3219196B-504C-4ACB-8913-3E164A5F2250}"/>
    <dgm:cxn modelId="{8A4B56DB-F9F2-4C8E-82BE-C161C66B4D3F}" srcId="{E98BA216-AE97-4D3E-BE95-2F34D2FDBC43}" destId="{D8353975-7B06-4F9C-9342-F244DBA0BEE1}" srcOrd="2" destOrd="0" parTransId="{E03D6414-54A9-424A-BD1A-DCCDF503798D}" sibTransId="{5CF9437A-10E1-4451-96B6-BD4EF08F5A14}"/>
    <dgm:cxn modelId="{8E7B5696-0D4E-4485-8DC9-05EBCC282CFB}" type="presParOf" srcId="{F5B129F7-4FB5-4CFC-9B1A-0145EFDB2878}" destId="{D332F9C2-FC21-48D4-93BE-9D71CEC24734}" srcOrd="0" destOrd="0" presId="urn:microsoft.com/office/officeart/2005/8/layout/default"/>
    <dgm:cxn modelId="{E40DA0A9-101C-4BC2-A27D-F86B6B1A5753}" type="presParOf" srcId="{F5B129F7-4FB5-4CFC-9B1A-0145EFDB2878}" destId="{08DF5FE8-7F53-4C0E-9557-2A3CE79E645C}" srcOrd="1" destOrd="0" presId="urn:microsoft.com/office/officeart/2005/8/layout/default"/>
    <dgm:cxn modelId="{DD30C328-3766-4710-9F68-B85E7C1B8BA9}" type="presParOf" srcId="{F5B129F7-4FB5-4CFC-9B1A-0145EFDB2878}" destId="{7B572270-D064-40A9-85DD-FE3856D6F6EC}" srcOrd="2" destOrd="0" presId="urn:microsoft.com/office/officeart/2005/8/layout/default"/>
    <dgm:cxn modelId="{957B7AEE-3DFD-4C84-9511-9B52B6A8F1A6}" type="presParOf" srcId="{F5B129F7-4FB5-4CFC-9B1A-0145EFDB2878}" destId="{649D89AD-0174-4F7B-BEC9-99C33A06B04E}" srcOrd="3" destOrd="0" presId="urn:microsoft.com/office/officeart/2005/8/layout/default"/>
    <dgm:cxn modelId="{9C7EAE49-A87A-4658-A002-023DCD8713EF}" type="presParOf" srcId="{F5B129F7-4FB5-4CFC-9B1A-0145EFDB2878}" destId="{959E0CB7-1EF0-4482-AAB0-12EF9DA9060C}" srcOrd="4" destOrd="0" presId="urn:microsoft.com/office/officeart/2005/8/layout/default"/>
    <dgm:cxn modelId="{03163189-962B-4A0A-916B-1F2D9207EB8D}" type="presParOf" srcId="{F5B129F7-4FB5-4CFC-9B1A-0145EFDB2878}" destId="{2E98B291-1FBB-4DC6-A72D-C62335348B92}" srcOrd="5" destOrd="0" presId="urn:microsoft.com/office/officeart/2005/8/layout/default"/>
    <dgm:cxn modelId="{565D0146-669E-4641-8096-4D70ED2A8A81}" type="presParOf" srcId="{F5B129F7-4FB5-4CFC-9B1A-0145EFDB2878}" destId="{2551964C-5E8E-4F56-A690-C5B45103641F}" srcOrd="6" destOrd="0" presId="urn:microsoft.com/office/officeart/2005/8/layout/default"/>
    <dgm:cxn modelId="{1A2A9D57-F7AC-4F39-BE3F-FAFB296F52F9}" type="presParOf" srcId="{F5B129F7-4FB5-4CFC-9B1A-0145EFDB2878}" destId="{586E69DE-3CF9-4A55-895B-E7F8353087D3}" srcOrd="7" destOrd="0" presId="urn:microsoft.com/office/officeart/2005/8/layout/default"/>
    <dgm:cxn modelId="{3462450B-FD05-4B05-9E21-94E47BAE89E5}" type="presParOf" srcId="{F5B129F7-4FB5-4CFC-9B1A-0145EFDB2878}" destId="{0DCEC914-FC70-4AE3-A33A-8C4CBC8F1AF8}" srcOrd="8" destOrd="0" presId="urn:microsoft.com/office/officeart/2005/8/layout/default"/>
    <dgm:cxn modelId="{82A67975-6422-4168-8E8F-4E905FA315D6}" type="presParOf" srcId="{F5B129F7-4FB5-4CFC-9B1A-0145EFDB2878}" destId="{EC1901AE-01E3-42D2-B137-FE8D1F6BA927}" srcOrd="9" destOrd="0" presId="urn:microsoft.com/office/officeart/2005/8/layout/default"/>
    <dgm:cxn modelId="{24F30E9A-B925-46BC-AB96-5C2182A96785}" type="presParOf" srcId="{F5B129F7-4FB5-4CFC-9B1A-0145EFDB2878}" destId="{50CB384A-7D8C-4A98-8DDA-78B10763EA66}" srcOrd="10" destOrd="0" presId="urn:microsoft.com/office/officeart/2005/8/layout/default"/>
    <dgm:cxn modelId="{F17F61C3-60C2-4D1E-B720-5743877CDA92}" type="presParOf" srcId="{F5B129F7-4FB5-4CFC-9B1A-0145EFDB2878}" destId="{7CDCD461-98DA-49D6-972E-A87AB8E688C1}" srcOrd="11" destOrd="0" presId="urn:microsoft.com/office/officeart/2005/8/layout/default"/>
    <dgm:cxn modelId="{4C290911-6BF9-4E21-AF15-A60948A20D66}" type="presParOf" srcId="{F5B129F7-4FB5-4CFC-9B1A-0145EFDB2878}" destId="{E58965AD-22CB-482E-8979-914310E5C7D5}" srcOrd="12" destOrd="0" presId="urn:microsoft.com/office/officeart/2005/8/layout/default"/>
    <dgm:cxn modelId="{AD1128DD-B13E-4E8F-9D65-4CA38D564890}" type="presParOf" srcId="{F5B129F7-4FB5-4CFC-9B1A-0145EFDB2878}" destId="{67B6A91E-71CF-48C5-87E7-6A0243F9B4FF}" srcOrd="13" destOrd="0" presId="urn:microsoft.com/office/officeart/2005/8/layout/default"/>
    <dgm:cxn modelId="{A7B93649-7C4C-4608-BB64-DFE91767DF25}" type="presParOf" srcId="{F5B129F7-4FB5-4CFC-9B1A-0145EFDB2878}" destId="{AB6B369D-13EF-489E-A5B4-E4068BE15DF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BA216-AE97-4D3E-BE95-2F34D2FDBC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B129F7-4FB5-4CFC-9B1A-0145EFDB2878}" type="pres">
      <dgm:prSet presAssocID="{E98BA216-AE97-4D3E-BE95-2F34D2FDBC43}" presName="diagram" presStyleCnt="0">
        <dgm:presLayoutVars>
          <dgm:dir/>
          <dgm:resizeHandles val="exact"/>
        </dgm:presLayoutVars>
      </dgm:prSet>
      <dgm:spPr/>
    </dgm:pt>
  </dgm:ptLst>
  <dgm:cxnLst>
    <dgm:cxn modelId="{FA116076-4D75-40E8-B536-D3EC00D34758}" type="presOf" srcId="{E98BA216-AE97-4D3E-BE95-2F34D2FDBC43}" destId="{F5B129F7-4FB5-4CFC-9B1A-0145EFDB287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8BA216-AE97-4D3E-BE95-2F34D2FDBC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B129F7-4FB5-4CFC-9B1A-0145EFDB2878}" type="pres">
      <dgm:prSet presAssocID="{E98BA216-AE97-4D3E-BE95-2F34D2FDBC43}" presName="diagram" presStyleCnt="0">
        <dgm:presLayoutVars>
          <dgm:dir/>
          <dgm:resizeHandles val="exact"/>
        </dgm:presLayoutVars>
      </dgm:prSet>
      <dgm:spPr/>
    </dgm:pt>
  </dgm:ptLst>
  <dgm:cxnLst>
    <dgm:cxn modelId="{FA116076-4D75-40E8-B536-D3EC00D34758}" type="presOf" srcId="{E98BA216-AE97-4D3E-BE95-2F34D2FDBC43}" destId="{F5B129F7-4FB5-4CFC-9B1A-0145EFDB287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8BA216-AE97-4D3E-BE95-2F34D2FDBC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B129F7-4FB5-4CFC-9B1A-0145EFDB2878}" type="pres">
      <dgm:prSet presAssocID="{E98BA216-AE97-4D3E-BE95-2F34D2FDBC43}" presName="diagram" presStyleCnt="0">
        <dgm:presLayoutVars>
          <dgm:dir/>
          <dgm:resizeHandles val="exact"/>
        </dgm:presLayoutVars>
      </dgm:prSet>
      <dgm:spPr/>
    </dgm:pt>
  </dgm:ptLst>
  <dgm:cxnLst>
    <dgm:cxn modelId="{FA116076-4D75-40E8-B536-D3EC00D34758}" type="presOf" srcId="{E98BA216-AE97-4D3E-BE95-2F34D2FDBC43}" destId="{F5B129F7-4FB5-4CFC-9B1A-0145EFDB287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8BA216-AE97-4D3E-BE95-2F34D2FDBC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B129F7-4FB5-4CFC-9B1A-0145EFDB2878}" type="pres">
      <dgm:prSet presAssocID="{E98BA216-AE97-4D3E-BE95-2F34D2FDBC43}" presName="diagram" presStyleCnt="0">
        <dgm:presLayoutVars>
          <dgm:dir/>
          <dgm:resizeHandles val="exact"/>
        </dgm:presLayoutVars>
      </dgm:prSet>
      <dgm:spPr/>
    </dgm:pt>
  </dgm:ptLst>
  <dgm:cxnLst>
    <dgm:cxn modelId="{FA116076-4D75-40E8-B536-D3EC00D34758}" type="presOf" srcId="{E98BA216-AE97-4D3E-BE95-2F34D2FDBC43}" destId="{F5B129F7-4FB5-4CFC-9B1A-0145EFDB287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21FE5-EEEB-4C65-831C-BE7C5FD1609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43FE7D5-C707-4902-A1EC-0E9175070227}">
      <dgm:prSet/>
      <dgm:spPr/>
      <dgm:t>
        <a:bodyPr/>
        <a:lstStyle/>
        <a:p>
          <a:r>
            <a:rPr lang="vi-VN" b="1" dirty="0"/>
            <a:t>Mô hình tin HÌNH THÁP XUÔI</a:t>
          </a:r>
          <a:endParaRPr lang="en-US" dirty="0"/>
        </a:p>
      </dgm:t>
    </dgm:pt>
    <dgm:pt modelId="{9797F3C3-7E74-4DC9-963E-490D0B29446F}" type="parTrans" cxnId="{B9362227-91CE-421D-9F13-1C2C7D168B34}">
      <dgm:prSet/>
      <dgm:spPr/>
      <dgm:t>
        <a:bodyPr/>
        <a:lstStyle/>
        <a:p>
          <a:endParaRPr lang="en-US"/>
        </a:p>
      </dgm:t>
    </dgm:pt>
    <dgm:pt modelId="{043AEDA4-7E0E-4D4B-BF3A-9EBB9F57D289}" type="sibTrans" cxnId="{B9362227-91CE-421D-9F13-1C2C7D168B34}">
      <dgm:prSet/>
      <dgm:spPr/>
      <dgm:t>
        <a:bodyPr/>
        <a:lstStyle/>
        <a:p>
          <a:endParaRPr lang="en-US"/>
        </a:p>
      </dgm:t>
    </dgm:pt>
    <dgm:pt modelId="{3727231D-58F7-46B6-96D6-15DC313E92C3}">
      <dgm:prSet/>
      <dgm:spPr/>
      <dgm:t>
        <a:bodyPr/>
        <a:lstStyle/>
        <a:p>
          <a:r>
            <a:rPr lang="vi-VN"/>
            <a:t>Chi tiết quan trọng đặt sau cùng. Loại tin này phát thanh hay dùng, vì đưa chi tiết quan trọng lên đầu trong lúc người nghe chưa kịp chú ý sẽ không theo dõi trọn vẹn bản tin</a:t>
          </a:r>
          <a:r>
            <a:rPr lang="vi-VN" b="1"/>
            <a:t>.</a:t>
          </a:r>
          <a:endParaRPr lang="en-US"/>
        </a:p>
      </dgm:t>
    </dgm:pt>
    <dgm:pt modelId="{23D1015C-D787-4885-9D06-4D617400FB94}" type="parTrans" cxnId="{1C9035C2-718E-4C8D-8FC9-34333DE9C4EA}">
      <dgm:prSet/>
      <dgm:spPr/>
      <dgm:t>
        <a:bodyPr/>
        <a:lstStyle/>
        <a:p>
          <a:endParaRPr lang="en-US"/>
        </a:p>
      </dgm:t>
    </dgm:pt>
    <dgm:pt modelId="{C5057A7B-DC83-4830-8E42-A060B34A9C3D}" type="sibTrans" cxnId="{1C9035C2-718E-4C8D-8FC9-34333DE9C4EA}">
      <dgm:prSet/>
      <dgm:spPr/>
      <dgm:t>
        <a:bodyPr/>
        <a:lstStyle/>
        <a:p>
          <a:endParaRPr lang="en-US"/>
        </a:p>
      </dgm:t>
    </dgm:pt>
    <dgm:pt modelId="{25501ABE-255F-4519-A87F-B3A29CECB34B}" type="pres">
      <dgm:prSet presAssocID="{25C21FE5-EEEB-4C65-831C-BE7C5FD16099}" presName="hierChild1" presStyleCnt="0">
        <dgm:presLayoutVars>
          <dgm:chPref val="1"/>
          <dgm:dir/>
          <dgm:animOne val="branch"/>
          <dgm:animLvl val="lvl"/>
          <dgm:resizeHandles/>
        </dgm:presLayoutVars>
      </dgm:prSet>
      <dgm:spPr/>
    </dgm:pt>
    <dgm:pt modelId="{9950F87D-CE34-433D-A5A0-FABA8F6910A0}" type="pres">
      <dgm:prSet presAssocID="{543FE7D5-C707-4902-A1EC-0E9175070227}" presName="hierRoot1" presStyleCnt="0"/>
      <dgm:spPr/>
    </dgm:pt>
    <dgm:pt modelId="{75557451-1532-4E8C-A1F6-4DB247671A62}" type="pres">
      <dgm:prSet presAssocID="{543FE7D5-C707-4902-A1EC-0E9175070227}" presName="composite" presStyleCnt="0"/>
      <dgm:spPr/>
    </dgm:pt>
    <dgm:pt modelId="{7C1AFAFC-ECC2-4FA6-82ED-628CBB84AD34}" type="pres">
      <dgm:prSet presAssocID="{543FE7D5-C707-4902-A1EC-0E9175070227}" presName="background" presStyleLbl="node0" presStyleIdx="0" presStyleCnt="2"/>
      <dgm:spPr>
        <a:solidFill>
          <a:schemeClr val="tx2">
            <a:lumMod val="20000"/>
            <a:lumOff val="80000"/>
          </a:schemeClr>
        </a:solidFill>
      </dgm:spPr>
    </dgm:pt>
    <dgm:pt modelId="{A34D94AB-F8FE-4CB1-A4F5-BD6271D58314}" type="pres">
      <dgm:prSet presAssocID="{543FE7D5-C707-4902-A1EC-0E9175070227}" presName="text" presStyleLbl="fgAcc0" presStyleIdx="0" presStyleCnt="2">
        <dgm:presLayoutVars>
          <dgm:chPref val="3"/>
        </dgm:presLayoutVars>
      </dgm:prSet>
      <dgm:spPr/>
    </dgm:pt>
    <dgm:pt modelId="{19A845ED-99E5-4431-B9E0-17950B490847}" type="pres">
      <dgm:prSet presAssocID="{543FE7D5-C707-4902-A1EC-0E9175070227}" presName="hierChild2" presStyleCnt="0"/>
      <dgm:spPr/>
    </dgm:pt>
    <dgm:pt modelId="{68A4C9EB-520A-4FE3-BDF2-4FF4E93EE968}" type="pres">
      <dgm:prSet presAssocID="{3727231D-58F7-46B6-96D6-15DC313E92C3}" presName="hierRoot1" presStyleCnt="0"/>
      <dgm:spPr/>
    </dgm:pt>
    <dgm:pt modelId="{2C8E4B41-BCD9-49FE-B8BB-49C30816B42C}" type="pres">
      <dgm:prSet presAssocID="{3727231D-58F7-46B6-96D6-15DC313E92C3}" presName="composite" presStyleCnt="0"/>
      <dgm:spPr/>
    </dgm:pt>
    <dgm:pt modelId="{ACC4896B-CF9E-4577-ADF7-1D401FA45330}" type="pres">
      <dgm:prSet presAssocID="{3727231D-58F7-46B6-96D6-15DC313E92C3}" presName="background" presStyleLbl="node0" presStyleIdx="1" presStyleCnt="2"/>
      <dgm:spPr>
        <a:solidFill>
          <a:schemeClr val="bg2"/>
        </a:solidFill>
      </dgm:spPr>
    </dgm:pt>
    <dgm:pt modelId="{67BE1CD4-526D-4B98-8D6C-67DFBD4B72A5}" type="pres">
      <dgm:prSet presAssocID="{3727231D-58F7-46B6-96D6-15DC313E92C3}" presName="text" presStyleLbl="fgAcc0" presStyleIdx="1" presStyleCnt="2">
        <dgm:presLayoutVars>
          <dgm:chPref val="3"/>
        </dgm:presLayoutVars>
      </dgm:prSet>
      <dgm:spPr/>
    </dgm:pt>
    <dgm:pt modelId="{DB39B758-B5C7-4461-B070-F7D5FB0821BF}" type="pres">
      <dgm:prSet presAssocID="{3727231D-58F7-46B6-96D6-15DC313E92C3}" presName="hierChild2" presStyleCnt="0"/>
      <dgm:spPr/>
    </dgm:pt>
  </dgm:ptLst>
  <dgm:cxnLst>
    <dgm:cxn modelId="{B9362227-91CE-421D-9F13-1C2C7D168B34}" srcId="{25C21FE5-EEEB-4C65-831C-BE7C5FD16099}" destId="{543FE7D5-C707-4902-A1EC-0E9175070227}" srcOrd="0" destOrd="0" parTransId="{9797F3C3-7E74-4DC9-963E-490D0B29446F}" sibTransId="{043AEDA4-7E0E-4D4B-BF3A-9EBB9F57D289}"/>
    <dgm:cxn modelId="{DF4F8041-8777-4BC2-AF42-7465E02D5D9F}" type="presOf" srcId="{25C21FE5-EEEB-4C65-831C-BE7C5FD16099}" destId="{25501ABE-255F-4519-A87F-B3A29CECB34B}" srcOrd="0" destOrd="0" presId="urn:microsoft.com/office/officeart/2005/8/layout/hierarchy1"/>
    <dgm:cxn modelId="{00774D67-07EA-4D3A-8796-934FD3664B50}" type="presOf" srcId="{543FE7D5-C707-4902-A1EC-0E9175070227}" destId="{A34D94AB-F8FE-4CB1-A4F5-BD6271D58314}" srcOrd="0" destOrd="0" presId="urn:microsoft.com/office/officeart/2005/8/layout/hierarchy1"/>
    <dgm:cxn modelId="{1C9035C2-718E-4C8D-8FC9-34333DE9C4EA}" srcId="{25C21FE5-EEEB-4C65-831C-BE7C5FD16099}" destId="{3727231D-58F7-46B6-96D6-15DC313E92C3}" srcOrd="1" destOrd="0" parTransId="{23D1015C-D787-4885-9D06-4D617400FB94}" sibTransId="{C5057A7B-DC83-4830-8E42-A060B34A9C3D}"/>
    <dgm:cxn modelId="{CCD71ACF-3C40-4493-B9AB-5E6372DB9602}" type="presOf" srcId="{3727231D-58F7-46B6-96D6-15DC313E92C3}" destId="{67BE1CD4-526D-4B98-8D6C-67DFBD4B72A5}" srcOrd="0" destOrd="0" presId="urn:microsoft.com/office/officeart/2005/8/layout/hierarchy1"/>
    <dgm:cxn modelId="{D2C0C4B2-63D6-4FF0-8784-A1EC6455245C}" type="presParOf" srcId="{25501ABE-255F-4519-A87F-B3A29CECB34B}" destId="{9950F87D-CE34-433D-A5A0-FABA8F6910A0}" srcOrd="0" destOrd="0" presId="urn:microsoft.com/office/officeart/2005/8/layout/hierarchy1"/>
    <dgm:cxn modelId="{56675CB2-CC6F-479F-936A-99612D151514}" type="presParOf" srcId="{9950F87D-CE34-433D-A5A0-FABA8F6910A0}" destId="{75557451-1532-4E8C-A1F6-4DB247671A62}" srcOrd="0" destOrd="0" presId="urn:microsoft.com/office/officeart/2005/8/layout/hierarchy1"/>
    <dgm:cxn modelId="{39FB997D-8649-4A87-8DC0-2A3901EA668B}" type="presParOf" srcId="{75557451-1532-4E8C-A1F6-4DB247671A62}" destId="{7C1AFAFC-ECC2-4FA6-82ED-628CBB84AD34}" srcOrd="0" destOrd="0" presId="urn:microsoft.com/office/officeart/2005/8/layout/hierarchy1"/>
    <dgm:cxn modelId="{7C6133BC-BEF0-4377-A6CD-B51CBF7275EC}" type="presParOf" srcId="{75557451-1532-4E8C-A1F6-4DB247671A62}" destId="{A34D94AB-F8FE-4CB1-A4F5-BD6271D58314}" srcOrd="1" destOrd="0" presId="urn:microsoft.com/office/officeart/2005/8/layout/hierarchy1"/>
    <dgm:cxn modelId="{420BD67F-719A-4838-9150-8FA331048811}" type="presParOf" srcId="{9950F87D-CE34-433D-A5A0-FABA8F6910A0}" destId="{19A845ED-99E5-4431-B9E0-17950B490847}" srcOrd="1" destOrd="0" presId="urn:microsoft.com/office/officeart/2005/8/layout/hierarchy1"/>
    <dgm:cxn modelId="{7DA8056B-F690-47DC-8438-46D117168910}" type="presParOf" srcId="{25501ABE-255F-4519-A87F-B3A29CECB34B}" destId="{68A4C9EB-520A-4FE3-BDF2-4FF4E93EE968}" srcOrd="1" destOrd="0" presId="urn:microsoft.com/office/officeart/2005/8/layout/hierarchy1"/>
    <dgm:cxn modelId="{8025DD41-B70A-494E-A3F3-5E677BD7AABC}" type="presParOf" srcId="{68A4C9EB-520A-4FE3-BDF2-4FF4E93EE968}" destId="{2C8E4B41-BCD9-49FE-B8BB-49C30816B42C}" srcOrd="0" destOrd="0" presId="urn:microsoft.com/office/officeart/2005/8/layout/hierarchy1"/>
    <dgm:cxn modelId="{47D00585-1270-4318-B2FD-5D935FB9B480}" type="presParOf" srcId="{2C8E4B41-BCD9-49FE-B8BB-49C30816B42C}" destId="{ACC4896B-CF9E-4577-ADF7-1D401FA45330}" srcOrd="0" destOrd="0" presId="urn:microsoft.com/office/officeart/2005/8/layout/hierarchy1"/>
    <dgm:cxn modelId="{EB4D3BC6-F04D-48F4-9EF1-69309CCAE065}" type="presParOf" srcId="{2C8E4B41-BCD9-49FE-B8BB-49C30816B42C}" destId="{67BE1CD4-526D-4B98-8D6C-67DFBD4B72A5}" srcOrd="1" destOrd="0" presId="urn:microsoft.com/office/officeart/2005/8/layout/hierarchy1"/>
    <dgm:cxn modelId="{B6E50FB0-CB29-454F-B285-715571A5598C}" type="presParOf" srcId="{68A4C9EB-520A-4FE3-BDF2-4FF4E93EE968}" destId="{DB39B758-B5C7-4461-B070-F7D5FB0821B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8BE34C-64E1-4085-A7BB-07AF02891A4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15FE5C3-D818-46D9-8E73-A8EB5F1671AC}">
      <dgm:prSet/>
      <dgm:spPr/>
      <dgm:t>
        <a:bodyPr/>
        <a:lstStyle/>
        <a:p>
          <a:r>
            <a:rPr lang="vi-VN" b="1"/>
            <a:t>Mô hình tin HÌNH CHỮ NHẬT</a:t>
          </a:r>
          <a:endParaRPr lang="en-US"/>
        </a:p>
      </dgm:t>
    </dgm:pt>
    <dgm:pt modelId="{879ADDD7-F2D3-4D7E-BE58-878FC517A3E8}" type="parTrans" cxnId="{2C504090-2AE4-4457-9394-EE1C433F3C1A}">
      <dgm:prSet/>
      <dgm:spPr/>
      <dgm:t>
        <a:bodyPr/>
        <a:lstStyle/>
        <a:p>
          <a:endParaRPr lang="en-US"/>
        </a:p>
      </dgm:t>
    </dgm:pt>
    <dgm:pt modelId="{73CECA93-61F0-4688-A868-1D0A7A522545}" type="sibTrans" cxnId="{2C504090-2AE4-4457-9394-EE1C433F3C1A}">
      <dgm:prSet/>
      <dgm:spPr/>
      <dgm:t>
        <a:bodyPr/>
        <a:lstStyle/>
        <a:p>
          <a:endParaRPr lang="en-US"/>
        </a:p>
      </dgm:t>
    </dgm:pt>
    <dgm:pt modelId="{867CDCF3-CEF3-4FAB-B84F-7E5015763DA9}">
      <dgm:prSet/>
      <dgm:spPr/>
      <dgm:t>
        <a:bodyPr/>
        <a:lstStyle/>
        <a:p>
          <a:r>
            <a:rPr lang="vi-VN"/>
            <a:t>Các chi tiết quan trọng ngang nhau. Người ta quen gọi tin này là tin tổng hợp. Tin hội nghị thường được đưa ở dạng này. Loại này kém hấp dẫn.</a:t>
          </a:r>
          <a:endParaRPr lang="en-US"/>
        </a:p>
      </dgm:t>
    </dgm:pt>
    <dgm:pt modelId="{1F0C9995-7F3B-469F-A796-3ADBD81D9A70}" type="parTrans" cxnId="{1F707131-36F1-4FAA-8D82-E163BD5680B9}">
      <dgm:prSet/>
      <dgm:spPr/>
      <dgm:t>
        <a:bodyPr/>
        <a:lstStyle/>
        <a:p>
          <a:endParaRPr lang="en-US"/>
        </a:p>
      </dgm:t>
    </dgm:pt>
    <dgm:pt modelId="{09773900-901B-4765-BBB0-C63600DFBF28}" type="sibTrans" cxnId="{1F707131-36F1-4FAA-8D82-E163BD5680B9}">
      <dgm:prSet/>
      <dgm:spPr/>
      <dgm:t>
        <a:bodyPr/>
        <a:lstStyle/>
        <a:p>
          <a:endParaRPr lang="en-US"/>
        </a:p>
      </dgm:t>
    </dgm:pt>
    <dgm:pt modelId="{E083E45E-F14E-4712-92AB-C88D15B0722B}" type="pres">
      <dgm:prSet presAssocID="{878BE34C-64E1-4085-A7BB-07AF02891A4A}" presName="hierChild1" presStyleCnt="0">
        <dgm:presLayoutVars>
          <dgm:chPref val="1"/>
          <dgm:dir/>
          <dgm:animOne val="branch"/>
          <dgm:animLvl val="lvl"/>
          <dgm:resizeHandles/>
        </dgm:presLayoutVars>
      </dgm:prSet>
      <dgm:spPr/>
    </dgm:pt>
    <dgm:pt modelId="{2F015AF5-B102-4D09-821A-B41CDEABB3CE}" type="pres">
      <dgm:prSet presAssocID="{A15FE5C3-D818-46D9-8E73-A8EB5F1671AC}" presName="hierRoot1" presStyleCnt="0"/>
      <dgm:spPr/>
    </dgm:pt>
    <dgm:pt modelId="{F3DCBC9E-C8A8-43BB-AC43-9F4832B8A445}" type="pres">
      <dgm:prSet presAssocID="{A15FE5C3-D818-46D9-8E73-A8EB5F1671AC}" presName="composite" presStyleCnt="0"/>
      <dgm:spPr/>
    </dgm:pt>
    <dgm:pt modelId="{BC84DB04-DCA9-49D8-B6AB-512ABD2FE3B3}" type="pres">
      <dgm:prSet presAssocID="{A15FE5C3-D818-46D9-8E73-A8EB5F1671AC}" presName="background" presStyleLbl="node0" presStyleIdx="0" presStyleCnt="2"/>
      <dgm:spPr>
        <a:solidFill>
          <a:schemeClr val="bg2"/>
        </a:solidFill>
      </dgm:spPr>
    </dgm:pt>
    <dgm:pt modelId="{60912094-054C-4F0E-9AEE-7B5EDFEB536A}" type="pres">
      <dgm:prSet presAssocID="{A15FE5C3-D818-46D9-8E73-A8EB5F1671AC}" presName="text" presStyleLbl="fgAcc0" presStyleIdx="0" presStyleCnt="2">
        <dgm:presLayoutVars>
          <dgm:chPref val="3"/>
        </dgm:presLayoutVars>
      </dgm:prSet>
      <dgm:spPr/>
    </dgm:pt>
    <dgm:pt modelId="{455A9BB5-A979-462F-8660-48940CE23EEF}" type="pres">
      <dgm:prSet presAssocID="{A15FE5C3-D818-46D9-8E73-A8EB5F1671AC}" presName="hierChild2" presStyleCnt="0"/>
      <dgm:spPr/>
    </dgm:pt>
    <dgm:pt modelId="{C991342B-294F-46D6-B362-4DECA2A15D1D}" type="pres">
      <dgm:prSet presAssocID="{867CDCF3-CEF3-4FAB-B84F-7E5015763DA9}" presName="hierRoot1" presStyleCnt="0"/>
      <dgm:spPr/>
    </dgm:pt>
    <dgm:pt modelId="{EA0C3BE9-14DB-4569-84E1-7689428BC41A}" type="pres">
      <dgm:prSet presAssocID="{867CDCF3-CEF3-4FAB-B84F-7E5015763DA9}" presName="composite" presStyleCnt="0"/>
      <dgm:spPr/>
    </dgm:pt>
    <dgm:pt modelId="{CCE10329-4863-445C-B827-2BC5FEEF66A4}" type="pres">
      <dgm:prSet presAssocID="{867CDCF3-CEF3-4FAB-B84F-7E5015763DA9}" presName="background" presStyleLbl="node0" presStyleIdx="1" presStyleCnt="2"/>
      <dgm:spPr>
        <a:solidFill>
          <a:schemeClr val="bg2"/>
        </a:solidFill>
      </dgm:spPr>
    </dgm:pt>
    <dgm:pt modelId="{5769739E-8BC0-40E2-8CF0-439A56E6AB6B}" type="pres">
      <dgm:prSet presAssocID="{867CDCF3-CEF3-4FAB-B84F-7E5015763DA9}" presName="text" presStyleLbl="fgAcc0" presStyleIdx="1" presStyleCnt="2">
        <dgm:presLayoutVars>
          <dgm:chPref val="3"/>
        </dgm:presLayoutVars>
      </dgm:prSet>
      <dgm:spPr/>
    </dgm:pt>
    <dgm:pt modelId="{D4B64563-5EDD-4B65-B75C-2BFCA6C31C3D}" type="pres">
      <dgm:prSet presAssocID="{867CDCF3-CEF3-4FAB-B84F-7E5015763DA9}" presName="hierChild2" presStyleCnt="0"/>
      <dgm:spPr/>
    </dgm:pt>
  </dgm:ptLst>
  <dgm:cxnLst>
    <dgm:cxn modelId="{4EC2B408-CBF6-4466-B161-50D6743A511B}" type="presOf" srcId="{A15FE5C3-D818-46D9-8E73-A8EB5F1671AC}" destId="{60912094-054C-4F0E-9AEE-7B5EDFEB536A}" srcOrd="0" destOrd="0" presId="urn:microsoft.com/office/officeart/2005/8/layout/hierarchy1"/>
    <dgm:cxn modelId="{1F707131-36F1-4FAA-8D82-E163BD5680B9}" srcId="{878BE34C-64E1-4085-A7BB-07AF02891A4A}" destId="{867CDCF3-CEF3-4FAB-B84F-7E5015763DA9}" srcOrd="1" destOrd="0" parTransId="{1F0C9995-7F3B-469F-A796-3ADBD81D9A70}" sibTransId="{09773900-901B-4765-BBB0-C63600DFBF28}"/>
    <dgm:cxn modelId="{2C504090-2AE4-4457-9394-EE1C433F3C1A}" srcId="{878BE34C-64E1-4085-A7BB-07AF02891A4A}" destId="{A15FE5C3-D818-46D9-8E73-A8EB5F1671AC}" srcOrd="0" destOrd="0" parTransId="{879ADDD7-F2D3-4D7E-BE58-878FC517A3E8}" sibTransId="{73CECA93-61F0-4688-A868-1D0A7A522545}"/>
    <dgm:cxn modelId="{8F3BAAA4-4A6F-473D-9797-79500AD492A2}" type="presOf" srcId="{878BE34C-64E1-4085-A7BB-07AF02891A4A}" destId="{E083E45E-F14E-4712-92AB-C88D15B0722B}" srcOrd="0" destOrd="0" presId="urn:microsoft.com/office/officeart/2005/8/layout/hierarchy1"/>
    <dgm:cxn modelId="{57322ACF-88A0-4CE0-838F-0C2261D81E4F}" type="presOf" srcId="{867CDCF3-CEF3-4FAB-B84F-7E5015763DA9}" destId="{5769739E-8BC0-40E2-8CF0-439A56E6AB6B}" srcOrd="0" destOrd="0" presId="urn:microsoft.com/office/officeart/2005/8/layout/hierarchy1"/>
    <dgm:cxn modelId="{DC43E2F3-D088-4A57-A03F-6D1D2734E253}" type="presParOf" srcId="{E083E45E-F14E-4712-92AB-C88D15B0722B}" destId="{2F015AF5-B102-4D09-821A-B41CDEABB3CE}" srcOrd="0" destOrd="0" presId="urn:microsoft.com/office/officeart/2005/8/layout/hierarchy1"/>
    <dgm:cxn modelId="{1FAEEC00-9BBD-4715-A3E3-202EAAE5CA86}" type="presParOf" srcId="{2F015AF5-B102-4D09-821A-B41CDEABB3CE}" destId="{F3DCBC9E-C8A8-43BB-AC43-9F4832B8A445}" srcOrd="0" destOrd="0" presId="urn:microsoft.com/office/officeart/2005/8/layout/hierarchy1"/>
    <dgm:cxn modelId="{C6A84D90-F3FE-4A64-B2E7-B124820D2FB1}" type="presParOf" srcId="{F3DCBC9E-C8A8-43BB-AC43-9F4832B8A445}" destId="{BC84DB04-DCA9-49D8-B6AB-512ABD2FE3B3}" srcOrd="0" destOrd="0" presId="urn:microsoft.com/office/officeart/2005/8/layout/hierarchy1"/>
    <dgm:cxn modelId="{A06CE186-8E80-4D6D-9785-A7DB093E83BE}" type="presParOf" srcId="{F3DCBC9E-C8A8-43BB-AC43-9F4832B8A445}" destId="{60912094-054C-4F0E-9AEE-7B5EDFEB536A}" srcOrd="1" destOrd="0" presId="urn:microsoft.com/office/officeart/2005/8/layout/hierarchy1"/>
    <dgm:cxn modelId="{09BD552E-4917-48F7-8908-15BE28155BCB}" type="presParOf" srcId="{2F015AF5-B102-4D09-821A-B41CDEABB3CE}" destId="{455A9BB5-A979-462F-8660-48940CE23EEF}" srcOrd="1" destOrd="0" presId="urn:microsoft.com/office/officeart/2005/8/layout/hierarchy1"/>
    <dgm:cxn modelId="{17504C64-CE9C-4B48-A973-FF98C28A1B96}" type="presParOf" srcId="{E083E45E-F14E-4712-92AB-C88D15B0722B}" destId="{C991342B-294F-46D6-B362-4DECA2A15D1D}" srcOrd="1" destOrd="0" presId="urn:microsoft.com/office/officeart/2005/8/layout/hierarchy1"/>
    <dgm:cxn modelId="{6A09EE62-335E-4D5E-89BA-83DC39D37B7F}" type="presParOf" srcId="{C991342B-294F-46D6-B362-4DECA2A15D1D}" destId="{EA0C3BE9-14DB-4569-84E1-7689428BC41A}" srcOrd="0" destOrd="0" presId="urn:microsoft.com/office/officeart/2005/8/layout/hierarchy1"/>
    <dgm:cxn modelId="{949576BD-8D2F-42FC-B0EE-9DB57B119720}" type="presParOf" srcId="{EA0C3BE9-14DB-4569-84E1-7689428BC41A}" destId="{CCE10329-4863-445C-B827-2BC5FEEF66A4}" srcOrd="0" destOrd="0" presId="urn:microsoft.com/office/officeart/2005/8/layout/hierarchy1"/>
    <dgm:cxn modelId="{BB437596-7FDD-4EA6-BB0B-32EC6A2B95BD}" type="presParOf" srcId="{EA0C3BE9-14DB-4569-84E1-7689428BC41A}" destId="{5769739E-8BC0-40E2-8CF0-439A56E6AB6B}" srcOrd="1" destOrd="0" presId="urn:microsoft.com/office/officeart/2005/8/layout/hierarchy1"/>
    <dgm:cxn modelId="{4B0E4D9E-0B8F-42A8-B40A-1419D54D9D7C}" type="presParOf" srcId="{C991342B-294F-46D6-B362-4DECA2A15D1D}" destId="{D4B64563-5EDD-4B65-B75C-2BFCA6C31C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7C23F-C4CE-4373-A273-DB573C5557AB}">
      <dsp:nvSpPr>
        <dsp:cNvPr id="0" name=""/>
        <dsp:cNvSpPr/>
      </dsp:nvSpPr>
      <dsp:spPr>
        <a:xfrm>
          <a:off x="0" y="65843"/>
          <a:ext cx="6263640" cy="1274130"/>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kern="1200" dirty="0">
              <a:solidFill>
                <a:schemeClr val="accent5">
                  <a:lumMod val="50000"/>
                </a:schemeClr>
              </a:solidFill>
            </a:rPr>
            <a:t>Sau buổi tập huấn, mọi người có khả năng:</a:t>
          </a:r>
          <a:endParaRPr lang="en-US" sz="3200" kern="1200" dirty="0">
            <a:solidFill>
              <a:schemeClr val="accent5">
                <a:lumMod val="50000"/>
              </a:schemeClr>
            </a:solidFill>
          </a:endParaRPr>
        </a:p>
      </dsp:txBody>
      <dsp:txXfrm>
        <a:off x="62198" y="128041"/>
        <a:ext cx="6139244" cy="1149734"/>
      </dsp:txXfrm>
    </dsp:sp>
    <dsp:sp modelId="{B5FE8AD3-8FDE-4F16-8D48-E202A9050A64}">
      <dsp:nvSpPr>
        <dsp:cNvPr id="0" name=""/>
        <dsp:cNvSpPr/>
      </dsp:nvSpPr>
      <dsp:spPr>
        <a:xfrm>
          <a:off x="0" y="1432133"/>
          <a:ext cx="6263640" cy="1274130"/>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accent5">
                  <a:lumMod val="75000"/>
                </a:schemeClr>
              </a:solidFill>
            </a:rPr>
            <a:t>- </a:t>
          </a:r>
          <a:r>
            <a:rPr lang="vi-VN" sz="3200" kern="1200" dirty="0">
              <a:solidFill>
                <a:schemeClr val="accent5">
                  <a:lumMod val="75000"/>
                </a:schemeClr>
              </a:solidFill>
            </a:rPr>
            <a:t>Mô tả đúng khái niệm cơ bản.</a:t>
          </a:r>
          <a:endParaRPr lang="en-US" sz="3200" kern="1200" dirty="0">
            <a:solidFill>
              <a:schemeClr val="accent5">
                <a:lumMod val="75000"/>
              </a:schemeClr>
            </a:solidFill>
          </a:endParaRPr>
        </a:p>
      </dsp:txBody>
      <dsp:txXfrm>
        <a:off x="62198" y="1494331"/>
        <a:ext cx="6139244" cy="1149734"/>
      </dsp:txXfrm>
    </dsp:sp>
    <dsp:sp modelId="{0F7D310D-E718-45D9-85E1-1EEB6599354C}">
      <dsp:nvSpPr>
        <dsp:cNvPr id="0" name=""/>
        <dsp:cNvSpPr/>
      </dsp:nvSpPr>
      <dsp:spPr>
        <a:xfrm>
          <a:off x="0" y="2798423"/>
          <a:ext cx="6263640" cy="1274130"/>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accent5">
                  <a:lumMod val="75000"/>
                </a:schemeClr>
              </a:solidFill>
            </a:rPr>
            <a:t>- </a:t>
          </a:r>
          <a:r>
            <a:rPr lang="vi-VN" sz="3200" kern="1200" dirty="0">
              <a:solidFill>
                <a:schemeClr val="accent5">
                  <a:lumMod val="75000"/>
                </a:schemeClr>
              </a:solidFill>
            </a:rPr>
            <a:t>Trình bày cấu trúc cơ bản của tin bài.</a:t>
          </a:r>
          <a:endParaRPr lang="en-US" sz="3200" kern="1200" dirty="0">
            <a:solidFill>
              <a:schemeClr val="accent5">
                <a:lumMod val="75000"/>
              </a:schemeClr>
            </a:solidFill>
          </a:endParaRPr>
        </a:p>
      </dsp:txBody>
      <dsp:txXfrm>
        <a:off x="62198" y="2860621"/>
        <a:ext cx="6139244" cy="1149734"/>
      </dsp:txXfrm>
    </dsp:sp>
    <dsp:sp modelId="{9AB2D23D-D4DC-4B64-8324-F5EEB4E7E456}">
      <dsp:nvSpPr>
        <dsp:cNvPr id="0" name=""/>
        <dsp:cNvSpPr/>
      </dsp:nvSpPr>
      <dsp:spPr>
        <a:xfrm>
          <a:off x="0" y="4164714"/>
          <a:ext cx="6263640" cy="1274130"/>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accent5">
                  <a:lumMod val="75000"/>
                </a:schemeClr>
              </a:solidFill>
            </a:rPr>
            <a:t>- </a:t>
          </a:r>
          <a:r>
            <a:rPr lang="vi-VN" sz="3200" kern="1200" dirty="0">
              <a:solidFill>
                <a:schemeClr val="accent5">
                  <a:lumMod val="75000"/>
                </a:schemeClr>
              </a:solidFill>
            </a:rPr>
            <a:t>Thực hành thạo viết tin, bài.</a:t>
          </a:r>
          <a:endParaRPr lang="en-US" sz="3200" kern="1200" dirty="0">
            <a:solidFill>
              <a:schemeClr val="accent5">
                <a:lumMod val="75000"/>
              </a:schemeClr>
            </a:solidFill>
          </a:endParaRPr>
        </a:p>
      </dsp:txBody>
      <dsp:txXfrm>
        <a:off x="62198" y="4226912"/>
        <a:ext cx="6139244" cy="114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F9C2-FC21-48D4-93BE-9D71CEC24734}">
      <dsp:nvSpPr>
        <dsp:cNvPr id="0" name=""/>
        <dsp:cNvSpPr/>
      </dsp:nvSpPr>
      <dsp:spPr>
        <a:xfrm>
          <a:off x="3080" y="587032"/>
          <a:ext cx="2444055" cy="1466433"/>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chemeClr val="accent5">
                  <a:lumMod val="75000"/>
                </a:schemeClr>
              </a:solidFill>
            </a:rPr>
            <a:t>1- </a:t>
          </a:r>
          <a:r>
            <a:rPr lang="en-US" sz="3200" b="1" i="0" kern="1200" dirty="0" err="1">
              <a:solidFill>
                <a:schemeClr val="accent5">
                  <a:lumMod val="75000"/>
                </a:schemeClr>
              </a:solidFill>
            </a:rPr>
            <a:t>Chính</a:t>
          </a:r>
          <a:r>
            <a:rPr lang="en-US" sz="3200" b="1" i="0" kern="1200" dirty="0">
              <a:solidFill>
                <a:schemeClr val="accent5">
                  <a:lumMod val="75000"/>
                </a:schemeClr>
              </a:solidFill>
            </a:rPr>
            <a:t> </a:t>
          </a:r>
          <a:r>
            <a:rPr lang="en-US" sz="3200" b="1" i="0" kern="1200" dirty="0" err="1">
              <a:solidFill>
                <a:schemeClr val="accent5">
                  <a:lumMod val="75000"/>
                </a:schemeClr>
              </a:solidFill>
            </a:rPr>
            <a:t>xác</a:t>
          </a:r>
          <a:endParaRPr lang="en-US" sz="3200" kern="1200" dirty="0">
            <a:solidFill>
              <a:schemeClr val="accent5">
                <a:lumMod val="75000"/>
              </a:schemeClr>
            </a:solidFill>
          </a:endParaRPr>
        </a:p>
      </dsp:txBody>
      <dsp:txXfrm>
        <a:off x="3080" y="587032"/>
        <a:ext cx="2444055" cy="1466433"/>
      </dsp:txXfrm>
    </dsp:sp>
    <dsp:sp modelId="{7B572270-D064-40A9-85DD-FE3856D6F6EC}">
      <dsp:nvSpPr>
        <dsp:cNvPr id="0" name=""/>
        <dsp:cNvSpPr/>
      </dsp:nvSpPr>
      <dsp:spPr>
        <a:xfrm>
          <a:off x="2691541" y="587032"/>
          <a:ext cx="2444055" cy="1466433"/>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chemeClr val="accent5">
                  <a:lumMod val="75000"/>
                </a:schemeClr>
              </a:solidFill>
            </a:rPr>
            <a:t>2- </a:t>
          </a:r>
          <a:r>
            <a:rPr lang="en-US" sz="3200" b="1" i="0" kern="1200" dirty="0" err="1">
              <a:solidFill>
                <a:schemeClr val="accent5">
                  <a:lumMod val="75000"/>
                </a:schemeClr>
              </a:solidFill>
            </a:rPr>
            <a:t>Kiểm</a:t>
          </a:r>
          <a:r>
            <a:rPr lang="en-US" sz="3200" b="1" i="0" kern="1200" dirty="0">
              <a:solidFill>
                <a:schemeClr val="accent5">
                  <a:lumMod val="75000"/>
                </a:schemeClr>
              </a:solidFill>
            </a:rPr>
            <a:t> </a:t>
          </a:r>
          <a:r>
            <a:rPr lang="en-US" sz="3200" b="1" i="0" kern="1200" dirty="0" err="1">
              <a:solidFill>
                <a:schemeClr val="accent5">
                  <a:lumMod val="75000"/>
                </a:schemeClr>
              </a:solidFill>
            </a:rPr>
            <a:t>chứng</a:t>
          </a:r>
          <a:endParaRPr lang="en-US" sz="3200" kern="1200" dirty="0">
            <a:solidFill>
              <a:schemeClr val="accent5">
                <a:lumMod val="75000"/>
              </a:schemeClr>
            </a:solidFill>
          </a:endParaRPr>
        </a:p>
      </dsp:txBody>
      <dsp:txXfrm>
        <a:off x="2691541" y="587032"/>
        <a:ext cx="2444055" cy="1466433"/>
      </dsp:txXfrm>
    </dsp:sp>
    <dsp:sp modelId="{959E0CB7-1EF0-4482-AAB0-12EF9DA9060C}">
      <dsp:nvSpPr>
        <dsp:cNvPr id="0" name=""/>
        <dsp:cNvSpPr/>
      </dsp:nvSpPr>
      <dsp:spPr>
        <a:xfrm>
          <a:off x="5380002" y="587032"/>
          <a:ext cx="2444055" cy="1466433"/>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chemeClr val="accent5">
                  <a:lumMod val="75000"/>
                </a:schemeClr>
              </a:solidFill>
            </a:rPr>
            <a:t>3- </a:t>
          </a:r>
          <a:r>
            <a:rPr lang="en-US" sz="3200" b="1" i="0" kern="1200" dirty="0" err="1">
              <a:solidFill>
                <a:schemeClr val="accent5">
                  <a:lumMod val="75000"/>
                </a:schemeClr>
              </a:solidFill>
            </a:rPr>
            <a:t>Khách</a:t>
          </a:r>
          <a:r>
            <a:rPr lang="en-US" sz="3200" b="1" i="0" kern="1200" dirty="0">
              <a:solidFill>
                <a:schemeClr val="accent5">
                  <a:lumMod val="75000"/>
                </a:schemeClr>
              </a:solidFill>
            </a:rPr>
            <a:t> </a:t>
          </a:r>
          <a:r>
            <a:rPr lang="en-US" sz="3200" b="1" i="0" kern="1200" dirty="0" err="1">
              <a:solidFill>
                <a:schemeClr val="accent5">
                  <a:lumMod val="75000"/>
                </a:schemeClr>
              </a:solidFill>
            </a:rPr>
            <a:t>quan</a:t>
          </a:r>
          <a:endParaRPr lang="en-US" sz="3200" kern="1200" dirty="0">
            <a:solidFill>
              <a:schemeClr val="accent5">
                <a:lumMod val="75000"/>
              </a:schemeClr>
            </a:solidFill>
          </a:endParaRPr>
        </a:p>
      </dsp:txBody>
      <dsp:txXfrm>
        <a:off x="5380002" y="587032"/>
        <a:ext cx="2444055" cy="1466433"/>
      </dsp:txXfrm>
    </dsp:sp>
    <dsp:sp modelId="{2551964C-5E8E-4F56-A690-C5B45103641F}">
      <dsp:nvSpPr>
        <dsp:cNvPr id="0" name=""/>
        <dsp:cNvSpPr/>
      </dsp:nvSpPr>
      <dsp:spPr>
        <a:xfrm>
          <a:off x="8068463" y="587032"/>
          <a:ext cx="2444055" cy="1466433"/>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chemeClr val="accent5">
                  <a:lumMod val="75000"/>
                </a:schemeClr>
              </a:solidFill>
            </a:rPr>
            <a:t>4- </a:t>
          </a:r>
          <a:r>
            <a:rPr lang="en-US" sz="3200" b="1" i="0" kern="1200" dirty="0" err="1">
              <a:solidFill>
                <a:schemeClr val="accent5">
                  <a:lumMod val="75000"/>
                </a:schemeClr>
              </a:solidFill>
            </a:rPr>
            <a:t>Xác</a:t>
          </a:r>
          <a:r>
            <a:rPr lang="en-US" sz="3200" b="1" i="0" kern="1200" dirty="0">
              <a:solidFill>
                <a:schemeClr val="accent5">
                  <a:lumMod val="75000"/>
                </a:schemeClr>
              </a:solidFill>
            </a:rPr>
            <a:t> </a:t>
          </a:r>
          <a:r>
            <a:rPr lang="en-US" sz="3200" b="1" i="0" kern="1200" dirty="0" err="1">
              <a:solidFill>
                <a:schemeClr val="accent5">
                  <a:lumMod val="75000"/>
                </a:schemeClr>
              </a:solidFill>
            </a:rPr>
            <a:t>định</a:t>
          </a:r>
          <a:r>
            <a:rPr lang="en-US" sz="3200" b="1" i="0" kern="1200" dirty="0">
              <a:solidFill>
                <a:schemeClr val="accent5">
                  <a:lumMod val="75000"/>
                </a:schemeClr>
              </a:solidFill>
            </a:rPr>
            <a:t> </a:t>
          </a:r>
          <a:r>
            <a:rPr lang="en-US" sz="3200" b="1" i="0" kern="1200" dirty="0" err="1">
              <a:solidFill>
                <a:schemeClr val="accent5">
                  <a:lumMod val="75000"/>
                </a:schemeClr>
              </a:solidFill>
            </a:rPr>
            <a:t>xuất</a:t>
          </a:r>
          <a:r>
            <a:rPr lang="en-US" sz="3200" b="1" i="0" kern="1200" dirty="0">
              <a:solidFill>
                <a:schemeClr val="accent5">
                  <a:lumMod val="75000"/>
                </a:schemeClr>
              </a:solidFill>
            </a:rPr>
            <a:t> </a:t>
          </a:r>
          <a:r>
            <a:rPr lang="en-US" sz="3200" b="1" i="0" kern="1200" dirty="0" err="1">
              <a:solidFill>
                <a:schemeClr val="accent5">
                  <a:lumMod val="75000"/>
                </a:schemeClr>
              </a:solidFill>
            </a:rPr>
            <a:t>xứ</a:t>
          </a:r>
          <a:endParaRPr lang="en-US" sz="3200" kern="1200" dirty="0">
            <a:solidFill>
              <a:schemeClr val="accent5">
                <a:lumMod val="75000"/>
              </a:schemeClr>
            </a:solidFill>
          </a:endParaRPr>
        </a:p>
      </dsp:txBody>
      <dsp:txXfrm>
        <a:off x="8068463" y="587032"/>
        <a:ext cx="2444055" cy="1466433"/>
      </dsp:txXfrm>
    </dsp:sp>
    <dsp:sp modelId="{0DCEC914-FC70-4AE3-A33A-8C4CBC8F1AF8}">
      <dsp:nvSpPr>
        <dsp:cNvPr id="0" name=""/>
        <dsp:cNvSpPr/>
      </dsp:nvSpPr>
      <dsp:spPr>
        <a:xfrm>
          <a:off x="3080" y="2297871"/>
          <a:ext cx="2444055" cy="1466433"/>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chemeClr val="accent5">
                  <a:lumMod val="75000"/>
                </a:schemeClr>
              </a:solidFill>
            </a:rPr>
            <a:t>5- </a:t>
          </a:r>
          <a:r>
            <a:rPr lang="en-US" sz="3200" b="1" i="0" kern="1200" dirty="0" err="1">
              <a:solidFill>
                <a:schemeClr val="accent5">
                  <a:lumMod val="75000"/>
                </a:schemeClr>
              </a:solidFill>
            </a:rPr>
            <a:t>Cân</a:t>
          </a:r>
          <a:r>
            <a:rPr lang="en-US" sz="3200" b="1" i="0" kern="1200" dirty="0">
              <a:solidFill>
                <a:schemeClr val="accent5">
                  <a:lumMod val="75000"/>
                </a:schemeClr>
              </a:solidFill>
            </a:rPr>
            <a:t> </a:t>
          </a:r>
          <a:r>
            <a:rPr lang="en-US" sz="3200" b="1" i="0" kern="1200" dirty="0" err="1">
              <a:solidFill>
                <a:schemeClr val="accent5">
                  <a:lumMod val="75000"/>
                </a:schemeClr>
              </a:solidFill>
            </a:rPr>
            <a:t>đối</a:t>
          </a:r>
          <a:r>
            <a:rPr lang="en-US" sz="3200" b="1" i="0" kern="1200" dirty="0">
              <a:solidFill>
                <a:schemeClr val="accent5">
                  <a:lumMod val="75000"/>
                </a:schemeClr>
              </a:solidFill>
            </a:rPr>
            <a:t> </a:t>
          </a:r>
          <a:r>
            <a:rPr lang="en-US" sz="3200" b="1" i="0" kern="1200" dirty="0" err="1">
              <a:solidFill>
                <a:schemeClr val="accent5">
                  <a:lumMod val="75000"/>
                </a:schemeClr>
              </a:solidFill>
            </a:rPr>
            <a:t>và</a:t>
          </a:r>
          <a:r>
            <a:rPr lang="en-US" sz="3200" b="1" i="0" kern="1200" dirty="0">
              <a:solidFill>
                <a:schemeClr val="accent5">
                  <a:lumMod val="75000"/>
                </a:schemeClr>
              </a:solidFill>
            </a:rPr>
            <a:t> </a:t>
          </a:r>
          <a:r>
            <a:rPr lang="en-US" sz="3200" b="1" i="0" kern="1200" dirty="0" err="1">
              <a:solidFill>
                <a:schemeClr val="accent5">
                  <a:lumMod val="75000"/>
                </a:schemeClr>
              </a:solidFill>
            </a:rPr>
            <a:t>công</a:t>
          </a:r>
          <a:r>
            <a:rPr lang="en-US" sz="3200" b="1" i="0" kern="1200" dirty="0">
              <a:solidFill>
                <a:schemeClr val="accent5">
                  <a:lumMod val="75000"/>
                </a:schemeClr>
              </a:solidFill>
            </a:rPr>
            <a:t> </a:t>
          </a:r>
          <a:r>
            <a:rPr lang="en-US" sz="3200" b="1" i="0" kern="1200" dirty="0" err="1">
              <a:solidFill>
                <a:schemeClr val="accent5">
                  <a:lumMod val="75000"/>
                </a:schemeClr>
              </a:solidFill>
            </a:rPr>
            <a:t>bằng</a:t>
          </a:r>
          <a:endParaRPr lang="en-US" sz="3200" kern="1200" dirty="0">
            <a:solidFill>
              <a:schemeClr val="accent5">
                <a:lumMod val="75000"/>
              </a:schemeClr>
            </a:solidFill>
          </a:endParaRPr>
        </a:p>
      </dsp:txBody>
      <dsp:txXfrm>
        <a:off x="3080" y="2297871"/>
        <a:ext cx="2444055" cy="1466433"/>
      </dsp:txXfrm>
    </dsp:sp>
    <dsp:sp modelId="{50CB384A-7D8C-4A98-8DDA-78B10763EA66}">
      <dsp:nvSpPr>
        <dsp:cNvPr id="0" name=""/>
        <dsp:cNvSpPr/>
      </dsp:nvSpPr>
      <dsp:spPr>
        <a:xfrm>
          <a:off x="2691541" y="2297871"/>
          <a:ext cx="2444055" cy="1466433"/>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chemeClr val="accent5">
                  <a:lumMod val="75000"/>
                </a:schemeClr>
              </a:solidFill>
            </a:rPr>
            <a:t>6- </a:t>
          </a:r>
          <a:r>
            <a:rPr lang="en-US" sz="3200" b="1" i="0" kern="1200" dirty="0" err="1">
              <a:solidFill>
                <a:schemeClr val="accent5">
                  <a:lumMod val="75000"/>
                </a:schemeClr>
              </a:solidFill>
            </a:rPr>
            <a:t>Trong</a:t>
          </a:r>
          <a:r>
            <a:rPr lang="en-US" sz="3200" b="1" i="0" kern="1200" dirty="0">
              <a:solidFill>
                <a:schemeClr val="accent5">
                  <a:lumMod val="75000"/>
                </a:schemeClr>
              </a:solidFill>
            </a:rPr>
            <a:t> </a:t>
          </a:r>
          <a:r>
            <a:rPr lang="en-US" sz="3200" b="1" i="0" kern="1200" dirty="0" err="1">
              <a:solidFill>
                <a:schemeClr val="accent5">
                  <a:lumMod val="75000"/>
                </a:schemeClr>
              </a:solidFill>
            </a:rPr>
            <a:t>sáng</a:t>
          </a:r>
          <a:endParaRPr lang="en-US" sz="3200" kern="1200" dirty="0">
            <a:solidFill>
              <a:schemeClr val="accent5">
                <a:lumMod val="75000"/>
              </a:schemeClr>
            </a:solidFill>
          </a:endParaRPr>
        </a:p>
      </dsp:txBody>
      <dsp:txXfrm>
        <a:off x="2691541" y="2297871"/>
        <a:ext cx="2444055" cy="1466433"/>
      </dsp:txXfrm>
    </dsp:sp>
    <dsp:sp modelId="{E58965AD-22CB-482E-8979-914310E5C7D5}">
      <dsp:nvSpPr>
        <dsp:cNvPr id="0" name=""/>
        <dsp:cNvSpPr/>
      </dsp:nvSpPr>
      <dsp:spPr>
        <a:xfrm>
          <a:off x="5380002" y="2297871"/>
          <a:ext cx="2444055" cy="1466433"/>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chemeClr val="accent5">
                  <a:lumMod val="75000"/>
                </a:schemeClr>
              </a:solidFill>
            </a:rPr>
            <a:t>7- </a:t>
          </a:r>
          <a:r>
            <a:rPr lang="en-US" sz="3200" b="1" i="0" kern="1200" dirty="0" err="1">
              <a:solidFill>
                <a:schemeClr val="accent5">
                  <a:lumMod val="75000"/>
                </a:schemeClr>
              </a:solidFill>
            </a:rPr>
            <a:t>Hoàn</a:t>
          </a:r>
          <a:r>
            <a:rPr lang="en-US" sz="3200" b="1" i="0" kern="1200" dirty="0">
              <a:solidFill>
                <a:schemeClr val="accent5">
                  <a:lumMod val="75000"/>
                </a:schemeClr>
              </a:solidFill>
            </a:rPr>
            <a:t> </a:t>
          </a:r>
          <a:r>
            <a:rPr lang="en-US" sz="3200" b="1" i="0" kern="1200" dirty="0" err="1">
              <a:solidFill>
                <a:schemeClr val="accent5">
                  <a:lumMod val="75000"/>
                </a:schemeClr>
              </a:solidFill>
            </a:rPr>
            <a:t>thiện</a:t>
          </a:r>
          <a:endParaRPr lang="en-US" sz="3200" kern="1200" dirty="0">
            <a:solidFill>
              <a:schemeClr val="accent5">
                <a:lumMod val="75000"/>
              </a:schemeClr>
            </a:solidFill>
          </a:endParaRPr>
        </a:p>
      </dsp:txBody>
      <dsp:txXfrm>
        <a:off x="5380002" y="2297871"/>
        <a:ext cx="2444055" cy="1466433"/>
      </dsp:txXfrm>
    </dsp:sp>
    <dsp:sp modelId="{AB6B369D-13EF-489E-A5B4-E4068BE15DFC}">
      <dsp:nvSpPr>
        <dsp:cNvPr id="0" name=""/>
        <dsp:cNvSpPr/>
      </dsp:nvSpPr>
      <dsp:spPr>
        <a:xfrm>
          <a:off x="8068463" y="2297871"/>
          <a:ext cx="2444055" cy="1466433"/>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chemeClr val="accent5">
                  <a:lumMod val="75000"/>
                </a:schemeClr>
              </a:solidFill>
            </a:rPr>
            <a:t>8- </a:t>
          </a:r>
          <a:r>
            <a:rPr lang="en-US" sz="3200" b="1" i="0" kern="1200" dirty="0" err="1">
              <a:solidFill>
                <a:schemeClr val="accent5">
                  <a:lumMod val="75000"/>
                </a:schemeClr>
              </a:solidFill>
            </a:rPr>
            <a:t>Tòan</a:t>
          </a:r>
          <a:r>
            <a:rPr lang="en-US" sz="3200" b="1" i="0" kern="1200" dirty="0">
              <a:solidFill>
                <a:schemeClr val="accent5">
                  <a:lumMod val="75000"/>
                </a:schemeClr>
              </a:solidFill>
            </a:rPr>
            <a:t> </a:t>
          </a:r>
          <a:r>
            <a:rPr lang="en-US" sz="3200" b="1" i="0" kern="1200" dirty="0" err="1">
              <a:solidFill>
                <a:schemeClr val="accent5">
                  <a:lumMod val="75000"/>
                </a:schemeClr>
              </a:solidFill>
            </a:rPr>
            <a:t>cảnh</a:t>
          </a:r>
          <a:r>
            <a:rPr lang="en-US" sz="3200" b="1" i="0" kern="1200" dirty="0">
              <a:solidFill>
                <a:schemeClr val="accent5">
                  <a:lumMod val="75000"/>
                </a:schemeClr>
              </a:solidFill>
            </a:rPr>
            <a:t> </a:t>
          </a:r>
          <a:r>
            <a:rPr lang="en-US" sz="3200" b="1" i="0" kern="1200" dirty="0" err="1">
              <a:solidFill>
                <a:schemeClr val="accent5">
                  <a:lumMod val="75000"/>
                </a:schemeClr>
              </a:solidFill>
            </a:rPr>
            <a:t>và</a:t>
          </a:r>
          <a:r>
            <a:rPr lang="en-US" sz="3200" b="1" i="0" kern="1200" dirty="0">
              <a:solidFill>
                <a:schemeClr val="accent5">
                  <a:lumMod val="75000"/>
                </a:schemeClr>
              </a:solidFill>
            </a:rPr>
            <a:t> </a:t>
          </a:r>
          <a:r>
            <a:rPr lang="en-US" sz="3200" b="1" i="0" kern="1200" dirty="0" err="1">
              <a:solidFill>
                <a:schemeClr val="accent5">
                  <a:lumMod val="75000"/>
                </a:schemeClr>
              </a:solidFill>
            </a:rPr>
            <a:t>bối</a:t>
          </a:r>
          <a:r>
            <a:rPr lang="en-US" sz="3200" b="1" i="0" kern="1200" dirty="0">
              <a:solidFill>
                <a:schemeClr val="accent5">
                  <a:lumMod val="75000"/>
                </a:schemeClr>
              </a:solidFill>
            </a:rPr>
            <a:t> </a:t>
          </a:r>
          <a:r>
            <a:rPr lang="en-US" sz="3200" b="1" i="0" kern="1200" dirty="0" err="1">
              <a:solidFill>
                <a:schemeClr val="accent5">
                  <a:lumMod val="75000"/>
                </a:schemeClr>
              </a:solidFill>
            </a:rPr>
            <a:t>cảnh</a:t>
          </a:r>
          <a:endParaRPr lang="en-US" sz="3200" kern="1200" dirty="0">
            <a:solidFill>
              <a:schemeClr val="accent5">
                <a:lumMod val="75000"/>
              </a:schemeClr>
            </a:solidFill>
          </a:endParaRPr>
        </a:p>
      </dsp:txBody>
      <dsp:txXfrm>
        <a:off x="806846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AFAFC-ECC2-4FA6-82ED-628CBB84AD34}">
      <dsp:nvSpPr>
        <dsp:cNvPr id="0" name=""/>
        <dsp:cNvSpPr/>
      </dsp:nvSpPr>
      <dsp:spPr>
        <a:xfrm>
          <a:off x="1333" y="110983"/>
          <a:ext cx="4682211" cy="2973204"/>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D94AB-F8FE-4CB1-A4F5-BD6271D58314}">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vi-VN" sz="2700" b="1" kern="1200" dirty="0"/>
            <a:t>Mô hình tin HÌNH THÁP XUÔI</a:t>
          </a:r>
          <a:endParaRPr lang="en-US" sz="2700" kern="1200" dirty="0"/>
        </a:p>
      </dsp:txBody>
      <dsp:txXfrm>
        <a:off x="608661" y="692298"/>
        <a:ext cx="4508047" cy="2799040"/>
      </dsp:txXfrm>
    </dsp:sp>
    <dsp:sp modelId="{ACC4896B-CF9E-4577-ADF7-1D401FA45330}">
      <dsp:nvSpPr>
        <dsp:cNvPr id="0" name=""/>
        <dsp:cNvSpPr/>
      </dsp:nvSpPr>
      <dsp:spPr>
        <a:xfrm>
          <a:off x="5724037" y="110983"/>
          <a:ext cx="4682211" cy="2973204"/>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E1CD4-526D-4B98-8D6C-67DFBD4B72A5}">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vi-VN" sz="2700" kern="1200"/>
            <a:t>Chi tiết quan trọng đặt sau cùng. Loại tin này phát thanh hay dùng, vì đưa chi tiết quan trọng lên đầu trong lúc người nghe chưa kịp chú ý sẽ không theo dõi trọn vẹn bản tin</a:t>
          </a:r>
          <a:r>
            <a:rPr lang="vi-VN" sz="2700" b="1" kern="1200"/>
            <a:t>.</a:t>
          </a:r>
          <a:endParaRPr lang="en-US" sz="2700" kern="1200"/>
        </a:p>
      </dsp:txBody>
      <dsp:txXfrm>
        <a:off x="6331365" y="692298"/>
        <a:ext cx="4508047" cy="2799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4DB04-DCA9-49D8-B6AB-512ABD2FE3B3}">
      <dsp:nvSpPr>
        <dsp:cNvPr id="0" name=""/>
        <dsp:cNvSpPr/>
      </dsp:nvSpPr>
      <dsp:spPr>
        <a:xfrm>
          <a:off x="1333" y="110983"/>
          <a:ext cx="4682211" cy="2973204"/>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12094-054C-4F0E-9AEE-7B5EDFEB536A}">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b="1" kern="1200"/>
            <a:t>Mô hình tin HÌNH CHỮ NHẬT</a:t>
          </a:r>
          <a:endParaRPr lang="en-US" sz="2800" kern="1200"/>
        </a:p>
      </dsp:txBody>
      <dsp:txXfrm>
        <a:off x="608661" y="692298"/>
        <a:ext cx="4508047" cy="2799040"/>
      </dsp:txXfrm>
    </dsp:sp>
    <dsp:sp modelId="{CCE10329-4863-445C-B827-2BC5FEEF66A4}">
      <dsp:nvSpPr>
        <dsp:cNvPr id="0" name=""/>
        <dsp:cNvSpPr/>
      </dsp:nvSpPr>
      <dsp:spPr>
        <a:xfrm>
          <a:off x="5724037" y="110983"/>
          <a:ext cx="4682211" cy="2973204"/>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9739E-8BC0-40E2-8CF0-439A56E6AB6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kern="1200"/>
            <a:t>Các chi tiết quan trọng ngang nhau. Người ta quen gọi tin này là tin tổng hợp. Tin hội nghị thường được đưa ở dạng này. Loại này kém hấp dẫn.</a:t>
          </a:r>
          <a:endParaRPr lang="en-US" sz="2800" kern="1200"/>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E3CE-315C-C50C-5333-771F4EDA60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27D34-DD9D-9155-3E46-E32CB068C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D20BDF-8BFD-CE8A-8436-7695670C2541}"/>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5" name="Footer Placeholder 4">
            <a:extLst>
              <a:ext uri="{FF2B5EF4-FFF2-40B4-BE49-F238E27FC236}">
                <a16:creationId xmlns:a16="http://schemas.microsoft.com/office/drawing/2014/main" id="{47928BC7-CAE9-C8DB-101F-FFF7CA08B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AA2C4-8EAD-55D3-D743-5E764EA6766B}"/>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290133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5F7A-62C6-AB13-3BFF-9C95E122AA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AF6E91-31F0-9A7A-3BAD-6D5C149F1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86002-C082-F8D3-A976-BF4F74090522}"/>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5" name="Footer Placeholder 4">
            <a:extLst>
              <a:ext uri="{FF2B5EF4-FFF2-40B4-BE49-F238E27FC236}">
                <a16:creationId xmlns:a16="http://schemas.microsoft.com/office/drawing/2014/main" id="{D7F9040F-6DF9-53AC-B60D-AF76EF648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39035-2D50-6784-29F2-08E77FC95ACA}"/>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417783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DFAF2B-24F0-80EA-0C90-1DD5EDDC0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303178-E2F0-40F6-D967-31E66D5886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FDF8F-7043-C0C3-9BDD-EF92EB07623B}"/>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5" name="Footer Placeholder 4">
            <a:extLst>
              <a:ext uri="{FF2B5EF4-FFF2-40B4-BE49-F238E27FC236}">
                <a16:creationId xmlns:a16="http://schemas.microsoft.com/office/drawing/2014/main" id="{7FED5432-09D6-2B52-5A08-859C3A611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083FE-F46C-9C3E-8366-94E7D723EC94}"/>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289215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39750" y="2564904"/>
            <a:ext cx="4512501" cy="1397656"/>
          </a:xfrm>
          <a:prstGeom prst="rect">
            <a:avLst/>
          </a:prstGeom>
        </p:spPr>
        <p:txBody>
          <a:bodyPr anchor="ctr"/>
          <a:lstStyle>
            <a:lvl1pPr marL="0" indent="0" algn="ctr">
              <a:lnSpc>
                <a:spcPct val="100000"/>
              </a:lnSpc>
              <a:buNone/>
              <a:defRPr sz="4800" b="1" baseline="0">
                <a:solidFill>
                  <a:schemeClr val="accent1"/>
                </a:solidFill>
                <a:latin typeface="+mn-lt"/>
                <a:cs typeface="Arial" pitchFamily="34" charset="0"/>
              </a:defRPr>
            </a:lvl1pPr>
          </a:lstStyle>
          <a:p>
            <a:pPr lvl="0"/>
            <a:r>
              <a:rPr lang="en-US" altLang="ko-KR" sz="48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839552" y="4005064"/>
            <a:ext cx="4512501" cy="641571"/>
          </a:xfrm>
          <a:prstGeom prst="rect">
            <a:avLst/>
          </a:prstGeom>
        </p:spPr>
        <p:txBody>
          <a:bodyPr anchor="ctr"/>
          <a:lstStyle>
            <a:lvl1pPr marL="0" indent="0" algn="ctr" fontAlgn="auto">
              <a:lnSpc>
                <a:spcPct val="100000"/>
              </a:lnSpc>
              <a:spcBef>
                <a:spcPts val="0"/>
              </a:spcBef>
              <a:spcAft>
                <a:spcPts val="0"/>
              </a:spcAft>
              <a:buNone/>
              <a:defRPr sz="1600" b="1" baseline="0">
                <a:solidFill>
                  <a:schemeClr val="accent1"/>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
        <p:nvSpPr>
          <p:cNvPr id="3" name="Oval 2"/>
          <p:cNvSpPr/>
          <p:nvPr userDrawn="1"/>
        </p:nvSpPr>
        <p:spPr>
          <a:xfrm>
            <a:off x="3972264" y="1328267"/>
            <a:ext cx="4320480" cy="4320480"/>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4828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607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943872" y="3004317"/>
            <a:ext cx="7248128" cy="63143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943872" y="3635752"/>
            <a:ext cx="7248128"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812365" y="1808180"/>
            <a:ext cx="3227519" cy="3233848"/>
            <a:chOff x="894913" y="1065128"/>
            <a:chExt cx="2420639" cy="2425386"/>
          </a:xfrm>
        </p:grpSpPr>
        <p:pic>
          <p:nvPicPr>
            <p:cNvPr id="5"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val="0"/>
                </a:ext>
              </a:extLst>
            </a:blip>
            <a:srcRect/>
            <a:stretch>
              <a:fillRect/>
            </a:stretch>
          </p:blipFill>
          <p:spPr bwMode="auto">
            <a:xfrm rot="5004758">
              <a:off x="963129" y="1820488"/>
              <a:ext cx="1630218" cy="17098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002-KIMS BUSINESS\007-02-Googleslidesppt\02-GSppt-Contents-Kim\20170429\02-\item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69023">
              <a:off x="1645526" y="1354124"/>
              <a:ext cx="1630218" cy="170983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115616" y="1539635"/>
              <a:ext cx="1616891" cy="1616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val="0"/>
                </a:ext>
              </a:extLst>
            </a:blip>
            <a:srcRect/>
            <a:stretch>
              <a:fillRect/>
            </a:stretch>
          </p:blipFill>
          <p:spPr bwMode="auto">
            <a:xfrm rot="13475233">
              <a:off x="894913" y="1065128"/>
              <a:ext cx="1630218" cy="17098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8190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4751851" y="836712"/>
            <a:ext cx="1728192" cy="1728192"/>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a:t>Your Picture Here</a:t>
            </a:r>
            <a:endParaRPr lang="ko-KR" altLang="en-US"/>
          </a:p>
        </p:txBody>
      </p:sp>
      <p:sp>
        <p:nvSpPr>
          <p:cNvPr id="6" name="Picture Placeholder 2"/>
          <p:cNvSpPr>
            <a:spLocks noGrp="1"/>
          </p:cNvSpPr>
          <p:nvPr>
            <p:ph type="pic" idx="10" hasCustomPrompt="1"/>
          </p:nvPr>
        </p:nvSpPr>
        <p:spPr>
          <a:xfrm>
            <a:off x="4751851" y="2708920"/>
            <a:ext cx="1728192" cy="1728192"/>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a:t>Your Picture Here</a:t>
            </a:r>
            <a:endParaRPr lang="ko-KR" altLang="en-US"/>
          </a:p>
        </p:txBody>
      </p:sp>
      <p:sp>
        <p:nvSpPr>
          <p:cNvPr id="7" name="Picture Placeholder 2"/>
          <p:cNvSpPr>
            <a:spLocks noGrp="1"/>
          </p:cNvSpPr>
          <p:nvPr>
            <p:ph type="pic" idx="11" hasCustomPrompt="1"/>
          </p:nvPr>
        </p:nvSpPr>
        <p:spPr>
          <a:xfrm>
            <a:off x="4751851" y="4581128"/>
            <a:ext cx="1728192" cy="1728192"/>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a:t>Your Picture Here</a:t>
            </a:r>
            <a:endParaRPr lang="ko-KR" altLang="en-US"/>
          </a:p>
        </p:txBody>
      </p:sp>
    </p:spTree>
    <p:extLst>
      <p:ext uri="{BB962C8B-B14F-4D97-AF65-F5344CB8AC3E}">
        <p14:creationId xmlns:p14="http://schemas.microsoft.com/office/powerpoint/2010/main" val="179447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8591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Layout">
    <p:bg>
      <p:bgPr>
        <a:solidFill>
          <a:srgbClr val="57A7BD"/>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34179"/>
            <a:ext cx="12192000"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02264"/>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4" name="Picture 2" descr="G:\002-KIMS BUSINESS\007-02-Googleslidesppt\02-GSppt-Contents-Kim\20170429\02-\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80220" y="477108"/>
            <a:ext cx="4135432" cy="455922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p:cNvSpPr/>
          <p:nvPr userDrawn="1"/>
        </p:nvSpPr>
        <p:spPr>
          <a:xfrm rot="2539017">
            <a:off x="-200527" y="417145"/>
            <a:ext cx="1748665" cy="369112"/>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7"/>
          <p:cNvSpPr/>
          <p:nvPr userDrawn="1"/>
        </p:nvSpPr>
        <p:spPr>
          <a:xfrm rot="2539017">
            <a:off x="10640990" y="6073545"/>
            <a:ext cx="1751973" cy="369113"/>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4099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AE8A-3071-343C-DB78-82D9499E7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9E73D-EDBC-D7A0-AB67-145F219CA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2AFBB-B0F9-4D37-BF19-FBB6A207E932}"/>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5" name="Footer Placeholder 4">
            <a:extLst>
              <a:ext uri="{FF2B5EF4-FFF2-40B4-BE49-F238E27FC236}">
                <a16:creationId xmlns:a16="http://schemas.microsoft.com/office/drawing/2014/main" id="{484C4679-677D-F7A6-DD52-D285E628E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DDEC7-B88F-AC37-56C2-8A75BE2F645B}"/>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214387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47AA-6418-CE5F-ACED-53AB0D414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C5D92A-7C3E-55C8-7F5E-547CC7DC3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3B0D7-FB4C-E3D8-C441-D363AAC92758}"/>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5" name="Footer Placeholder 4">
            <a:extLst>
              <a:ext uri="{FF2B5EF4-FFF2-40B4-BE49-F238E27FC236}">
                <a16:creationId xmlns:a16="http://schemas.microsoft.com/office/drawing/2014/main" id="{A25B0AC0-4F46-C939-8BAE-B49111FA3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AA422-6AA2-D80A-5B35-44CF9B89B7CC}"/>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397962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EF13-7E68-B050-8884-099E0303F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1DBBA-BD79-E38D-43FB-6A37292EC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E310C4-FF48-1EB4-0266-910FB2232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02FA79-748F-F9AA-98BC-155A81E217C2}"/>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6" name="Footer Placeholder 5">
            <a:extLst>
              <a:ext uri="{FF2B5EF4-FFF2-40B4-BE49-F238E27FC236}">
                <a16:creationId xmlns:a16="http://schemas.microsoft.com/office/drawing/2014/main" id="{7D6B7A7F-7709-0E12-E6B9-4166E67FA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9AEA9-CC8C-DA7D-0268-A6E506DFE332}"/>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285869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2E58-677C-A0B4-2DB4-A56558A654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5769F2-7A19-201F-3FC1-AEC969758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0A99D-D9EE-C50A-20FC-29F5BD30FF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BE423A-C942-D111-6106-7C26FD5493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6A3D04-E393-A42D-5AB0-00C6EB3D64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3767D3-F546-1C63-1974-B5F4F0E59521}"/>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8" name="Footer Placeholder 7">
            <a:extLst>
              <a:ext uri="{FF2B5EF4-FFF2-40B4-BE49-F238E27FC236}">
                <a16:creationId xmlns:a16="http://schemas.microsoft.com/office/drawing/2014/main" id="{0A1C6619-C0D4-47F1-5D50-D2798ED02F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C0444-1F77-7250-BD92-E43AADCAFB8A}"/>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170212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55B4-BB9A-CC06-FCAE-06995C76CA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D32BF-4B01-6286-20E2-2BBC666FAAC6}"/>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4" name="Footer Placeholder 3">
            <a:extLst>
              <a:ext uri="{FF2B5EF4-FFF2-40B4-BE49-F238E27FC236}">
                <a16:creationId xmlns:a16="http://schemas.microsoft.com/office/drawing/2014/main" id="{36C11FAB-7D56-DDCE-AFC4-4E5CE97FE1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53EA2F-44D1-2AA2-B764-97F358C5E9A8}"/>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291571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4D27A-404D-F0CC-F2E7-A8E61E106CCA}"/>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3" name="Footer Placeholder 2">
            <a:extLst>
              <a:ext uri="{FF2B5EF4-FFF2-40B4-BE49-F238E27FC236}">
                <a16:creationId xmlns:a16="http://schemas.microsoft.com/office/drawing/2014/main" id="{835B3C44-C899-0D75-9AD9-DC22698B38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58B1F9-CE0A-3C4B-209A-35D163EE3EB2}"/>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326777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F846-CD69-7E7E-F0B0-60D403788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9E8573-49A9-FE99-3CB2-1101F3083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869157-96B9-6608-99CC-AEB1421F7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75107A-1A2C-A783-FBBF-16DD58111CD0}"/>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6" name="Footer Placeholder 5">
            <a:extLst>
              <a:ext uri="{FF2B5EF4-FFF2-40B4-BE49-F238E27FC236}">
                <a16:creationId xmlns:a16="http://schemas.microsoft.com/office/drawing/2014/main" id="{5066114A-9F0E-B846-E0F4-E7DAD2097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D5413-C313-62B4-93EB-5EC201FE57D1}"/>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237076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1B49-DAE2-5067-D2CF-20C449A8D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B8DFC1-408A-838F-05C2-B2AFB09FE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28D46C-1EC5-1729-B2FC-EA755B2A2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7DB68-4F62-C332-2B86-62CC12BF5AC3}"/>
              </a:ext>
            </a:extLst>
          </p:cNvPr>
          <p:cNvSpPr>
            <a:spLocks noGrp="1"/>
          </p:cNvSpPr>
          <p:nvPr>
            <p:ph type="dt" sz="half" idx="10"/>
          </p:nvPr>
        </p:nvSpPr>
        <p:spPr/>
        <p:txBody>
          <a:bodyPr/>
          <a:lstStyle/>
          <a:p>
            <a:fld id="{6CA06CFD-B558-4E81-88A3-0C4B9FE3AEFF}" type="datetimeFigureOut">
              <a:rPr lang="en-US" smtClean="0"/>
              <a:t>7/24/2022</a:t>
            </a:fld>
            <a:endParaRPr lang="en-US"/>
          </a:p>
        </p:txBody>
      </p:sp>
      <p:sp>
        <p:nvSpPr>
          <p:cNvPr id="6" name="Footer Placeholder 5">
            <a:extLst>
              <a:ext uri="{FF2B5EF4-FFF2-40B4-BE49-F238E27FC236}">
                <a16:creationId xmlns:a16="http://schemas.microsoft.com/office/drawing/2014/main" id="{4DA4A760-A156-2D24-A0FA-409B29A67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D072DC-FC04-6A98-14C8-81F1BD660FEA}"/>
              </a:ext>
            </a:extLst>
          </p:cNvPr>
          <p:cNvSpPr>
            <a:spLocks noGrp="1"/>
          </p:cNvSpPr>
          <p:nvPr>
            <p:ph type="sldNum" sz="quarter" idx="12"/>
          </p:nvPr>
        </p:nvSpPr>
        <p:spPr/>
        <p:txBody>
          <a:bodyPr/>
          <a:lstStyle/>
          <a:p>
            <a:fld id="{97F2179D-A5E1-4770-9100-E3D554D347EF}" type="slidenum">
              <a:rPr lang="en-US" smtClean="0"/>
              <a:t>‹#›</a:t>
            </a:fld>
            <a:endParaRPr lang="en-US"/>
          </a:p>
        </p:txBody>
      </p:sp>
    </p:spTree>
    <p:extLst>
      <p:ext uri="{BB962C8B-B14F-4D97-AF65-F5344CB8AC3E}">
        <p14:creationId xmlns:p14="http://schemas.microsoft.com/office/powerpoint/2010/main" val="17386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AE906D-9DFB-5AA7-A42A-3E2FCACE6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FB05EE-3AC1-922D-8D3A-4D9D0E21E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63F92-40FB-D28D-59A5-F3E59B527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06CFD-B558-4E81-88A3-0C4B9FE3AEFF}" type="datetimeFigureOut">
              <a:rPr lang="en-US" smtClean="0"/>
              <a:t>7/24/2022</a:t>
            </a:fld>
            <a:endParaRPr lang="en-US"/>
          </a:p>
        </p:txBody>
      </p:sp>
      <p:sp>
        <p:nvSpPr>
          <p:cNvPr id="5" name="Footer Placeholder 4">
            <a:extLst>
              <a:ext uri="{FF2B5EF4-FFF2-40B4-BE49-F238E27FC236}">
                <a16:creationId xmlns:a16="http://schemas.microsoft.com/office/drawing/2014/main" id="{D3F35E37-1762-F7CC-F244-53DCDD5DC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2C0FAA-E81F-B7B0-4074-0BC30526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2179D-A5E1-4770-9100-E3D554D347EF}" type="slidenum">
              <a:rPr lang="en-US" smtClean="0"/>
              <a:t>‹#›</a:t>
            </a:fld>
            <a:endParaRPr lang="en-US"/>
          </a:p>
        </p:txBody>
      </p:sp>
    </p:spTree>
    <p:extLst>
      <p:ext uri="{BB962C8B-B14F-4D97-AF65-F5344CB8AC3E}">
        <p14:creationId xmlns:p14="http://schemas.microsoft.com/office/powerpoint/2010/main" val="2380528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5746" y="1640735"/>
            <a:ext cx="4560507" cy="3576530"/>
          </a:xfrm>
        </p:spPr>
        <p:txBody>
          <a:bodyPr>
            <a:normAutofit/>
          </a:bodyPr>
          <a:lstStyle/>
          <a:p>
            <a:r>
              <a:rPr lang="en-US" sz="6600" dirty="0"/>
              <a:t>KỸ NĂNG</a:t>
            </a:r>
            <a:endParaRPr lang="vi-VN" sz="6600" dirty="0"/>
          </a:p>
          <a:p>
            <a:r>
              <a:rPr lang="en-US" sz="6600" dirty="0"/>
              <a:t>VIẾT </a:t>
            </a:r>
            <a:r>
              <a:rPr lang="vi-VN" sz="6600" dirty="0"/>
              <a:t>TIN</a:t>
            </a:r>
          </a:p>
        </p:txBody>
      </p:sp>
    </p:spTree>
    <p:extLst>
      <p:ext uri="{BB962C8B-B14F-4D97-AF65-F5344CB8AC3E}">
        <p14:creationId xmlns:p14="http://schemas.microsoft.com/office/powerpoint/2010/main" val="24448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D658C1B-3381-BFF0-AA6B-11B627F26118}"/>
              </a:ext>
            </a:extLst>
          </p:cNvPr>
          <p:cNvPicPr>
            <a:picLocks noChangeAspect="1"/>
          </p:cNvPicPr>
          <p:nvPr/>
        </p:nvPicPr>
        <p:blipFill>
          <a:blip r:embed="rId2"/>
          <a:stretch>
            <a:fillRect/>
          </a:stretch>
        </p:blipFill>
        <p:spPr>
          <a:xfrm>
            <a:off x="0" y="-4510"/>
            <a:ext cx="12192000" cy="6862509"/>
          </a:xfrm>
          <a:prstGeom prst="rect">
            <a:avLst/>
          </a:prstGeom>
        </p:spPr>
      </p:pic>
      <p:sp>
        <p:nvSpPr>
          <p:cNvPr id="2" name="Title 1">
            <a:extLst>
              <a:ext uri="{FF2B5EF4-FFF2-40B4-BE49-F238E27FC236}">
                <a16:creationId xmlns:a16="http://schemas.microsoft.com/office/drawing/2014/main" id="{41354A01-336E-7FDA-0C66-CC34623F9452}"/>
              </a:ext>
            </a:extLst>
          </p:cNvPr>
          <p:cNvSpPr>
            <a:spLocks noGrp="1"/>
          </p:cNvSpPr>
          <p:nvPr>
            <p:ph type="title"/>
          </p:nvPr>
        </p:nvSpPr>
        <p:spPr/>
        <p:txBody>
          <a:bodyPr>
            <a:normAutofit/>
          </a:bodyPr>
          <a:lstStyle/>
          <a:p>
            <a:r>
              <a:rPr lang="vi-VN" sz="4000" dirty="0">
                <a:solidFill>
                  <a:srgbClr val="FFFFFF"/>
                </a:solidFill>
              </a:rPr>
              <a:t>IV. CẤU TRÚC CƠ BẢN CỦA MỘT BÀI VIẾT (5W + 1H)</a:t>
            </a:r>
            <a:endParaRPr lang="en-US" sz="4000" dirty="0">
              <a:solidFill>
                <a:schemeClr val="bg1"/>
              </a:solidFill>
            </a:endParaRPr>
          </a:p>
        </p:txBody>
      </p:sp>
      <p:graphicFrame>
        <p:nvGraphicFramePr>
          <p:cNvPr id="5" name="Content Placeholder 2">
            <a:extLst>
              <a:ext uri="{FF2B5EF4-FFF2-40B4-BE49-F238E27FC236}">
                <a16:creationId xmlns:a16="http://schemas.microsoft.com/office/drawing/2014/main" id="{CBC20088-5658-8779-AE55-7A1EE081F06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0DB461A3-7303-9BFB-E0C0-353104250D28}"/>
              </a:ext>
            </a:extLst>
          </p:cNvPr>
          <p:cNvSpPr txBox="1"/>
          <p:nvPr/>
        </p:nvSpPr>
        <p:spPr>
          <a:xfrm>
            <a:off x="1074197" y="2090887"/>
            <a:ext cx="10191565" cy="3901837"/>
          </a:xfrm>
          <a:prstGeom prst="rect">
            <a:avLst/>
          </a:prstGeom>
          <a:noFill/>
        </p:spPr>
        <p:txBody>
          <a:bodyPr wrap="square">
            <a:spAutoFit/>
          </a:bodyPr>
          <a:lstStyle/>
          <a:p>
            <a:pPr>
              <a:lnSpc>
                <a:spcPct val="150000"/>
              </a:lnSpc>
            </a:pPr>
            <a:r>
              <a:rPr lang="vi-VN" sz="2400" dirty="0">
                <a:solidFill>
                  <a:schemeClr val="bg1"/>
                </a:solidFill>
              </a:rPr>
              <a:t>1. </a:t>
            </a:r>
            <a:r>
              <a:rPr lang="it-IT" sz="2400" b="0" i="1" u="none" strike="noStrike" dirty="0">
                <a:solidFill>
                  <a:schemeClr val="bg1"/>
                </a:solidFill>
                <a:effectLst/>
                <a:latin typeface="Arial" panose="020B0604020202020204" pitchFamily="34" charset="0"/>
              </a:rPr>
              <a:t>Who</a:t>
            </a:r>
            <a:r>
              <a:rPr lang="it-IT" sz="2400" b="0" i="0" u="none" strike="noStrike" dirty="0">
                <a:solidFill>
                  <a:schemeClr val="bg1"/>
                </a:solidFill>
                <a:effectLst/>
                <a:latin typeface="Arial" panose="020B0604020202020204" pitchFamily="34" charset="0"/>
              </a:rPr>
              <a:t> (ai) - Trong tin này có những ai?</a:t>
            </a:r>
            <a:endParaRPr lang="vi-VN" sz="2400" b="0" i="0" u="none" strike="noStrike" dirty="0">
              <a:solidFill>
                <a:schemeClr val="bg1"/>
              </a:solidFill>
              <a:effectLst/>
              <a:latin typeface="Arial" panose="020B0604020202020204" pitchFamily="34" charset="0"/>
            </a:endParaRPr>
          </a:p>
          <a:p>
            <a:pPr>
              <a:lnSpc>
                <a:spcPct val="150000"/>
              </a:lnSpc>
            </a:pPr>
            <a:r>
              <a:rPr lang="vi-VN" sz="2400" dirty="0">
                <a:solidFill>
                  <a:schemeClr val="bg1"/>
                </a:solidFill>
                <a:latin typeface="Arial" panose="020B0604020202020204" pitchFamily="34" charset="0"/>
              </a:rPr>
              <a:t>2. </a:t>
            </a:r>
            <a:r>
              <a:rPr lang="vi-VN" sz="2400" b="0" i="1" u="none" strike="noStrike" dirty="0">
                <a:solidFill>
                  <a:schemeClr val="bg1"/>
                </a:solidFill>
                <a:effectLst/>
                <a:latin typeface="Arial" panose="020B0604020202020204" pitchFamily="34" charset="0"/>
              </a:rPr>
              <a:t>What</a:t>
            </a:r>
            <a:r>
              <a:rPr lang="vi-VN" sz="2400" b="0" i="0" u="none" strike="noStrike" dirty="0">
                <a:solidFill>
                  <a:schemeClr val="bg1"/>
                </a:solidFill>
                <a:effectLst/>
                <a:latin typeface="Arial" panose="020B0604020202020204" pitchFamily="34" charset="0"/>
              </a:rPr>
              <a:t>  (chuyện gì) - Sự kiện quan trọng hay đáng lưu ý gì đã xảy ra?</a:t>
            </a:r>
            <a:endParaRPr lang="vi-VN" sz="2400" b="0" i="1" u="none" strike="noStrike" dirty="0">
              <a:solidFill>
                <a:schemeClr val="bg1"/>
              </a:solidFill>
              <a:effectLst/>
              <a:latin typeface="Arial" panose="020B0604020202020204" pitchFamily="34" charset="0"/>
            </a:endParaRPr>
          </a:p>
          <a:p>
            <a:pPr>
              <a:lnSpc>
                <a:spcPct val="150000"/>
              </a:lnSpc>
            </a:pPr>
            <a:r>
              <a:rPr lang="vi-VN" sz="2400" dirty="0">
                <a:solidFill>
                  <a:schemeClr val="bg1"/>
                </a:solidFill>
                <a:latin typeface="Arial" panose="020B0604020202020204" pitchFamily="34" charset="0"/>
              </a:rPr>
              <a:t>3. </a:t>
            </a:r>
            <a:r>
              <a:rPr lang="en-US" sz="2400" b="0" i="1" u="none" strike="noStrike" dirty="0">
                <a:solidFill>
                  <a:schemeClr val="bg1"/>
                </a:solidFill>
                <a:effectLst/>
                <a:latin typeface="Arial" panose="020B0604020202020204" pitchFamily="34" charset="0"/>
              </a:rPr>
              <a:t>Where</a:t>
            </a:r>
            <a:r>
              <a:rPr lang="en-US" sz="2400" b="0" i="0" u="none" strike="noStrike" dirty="0">
                <a:solidFill>
                  <a:schemeClr val="bg1"/>
                </a:solidFill>
                <a:effectLst/>
                <a:latin typeface="Arial" panose="020B0604020202020204" pitchFamily="34" charset="0"/>
              </a:rPr>
              <a:t>  (ở </a:t>
            </a:r>
            <a:r>
              <a:rPr lang="en-US" sz="2400" b="0" i="0" u="none" strike="noStrike" dirty="0" err="1">
                <a:solidFill>
                  <a:schemeClr val="bg1"/>
                </a:solidFill>
                <a:effectLst/>
                <a:latin typeface="Arial" panose="020B0604020202020204" pitchFamily="34" charset="0"/>
              </a:rPr>
              <a:t>đâu</a:t>
            </a:r>
            <a:r>
              <a:rPr lang="en-US" sz="2400" b="0" i="0" u="none" strike="noStrike" dirty="0">
                <a:solidFill>
                  <a:schemeClr val="bg1"/>
                </a:solidFill>
                <a:effectLst/>
                <a:latin typeface="Arial" panose="020B0604020202020204" pitchFamily="34" charset="0"/>
              </a:rPr>
              <a:t>) - Tin </a:t>
            </a:r>
            <a:r>
              <a:rPr lang="en-US" sz="2400" b="0" i="0" u="none" strike="noStrike" dirty="0" err="1">
                <a:solidFill>
                  <a:schemeClr val="bg1"/>
                </a:solidFill>
                <a:effectLst/>
                <a:latin typeface="Arial" panose="020B0604020202020204" pitchFamily="34" charset="0"/>
              </a:rPr>
              <a:t>này</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xảy</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ra</a:t>
            </a:r>
            <a:r>
              <a:rPr lang="en-US" sz="2400" b="0" i="0" u="none" strike="noStrike" dirty="0">
                <a:solidFill>
                  <a:schemeClr val="bg1"/>
                </a:solidFill>
                <a:effectLst/>
                <a:latin typeface="Arial" panose="020B0604020202020204" pitchFamily="34" charset="0"/>
              </a:rPr>
              <a:t> ở </a:t>
            </a:r>
            <a:r>
              <a:rPr lang="en-US" sz="2400" b="0" i="0" u="none" strike="noStrike" dirty="0" err="1">
                <a:solidFill>
                  <a:schemeClr val="bg1"/>
                </a:solidFill>
                <a:effectLst/>
                <a:latin typeface="Arial" panose="020B0604020202020204" pitchFamily="34" charset="0"/>
              </a:rPr>
              <a:t>đâu</a:t>
            </a:r>
            <a:r>
              <a:rPr lang="en-US" sz="2400" b="0" i="0" u="none" strike="noStrike" dirty="0">
                <a:solidFill>
                  <a:schemeClr val="bg1"/>
                </a:solidFill>
                <a:effectLst/>
                <a:latin typeface="Arial" panose="020B0604020202020204" pitchFamily="34" charset="0"/>
              </a:rPr>
              <a:t>?</a:t>
            </a:r>
            <a:endParaRPr lang="en-US" sz="2400" b="0" i="1" u="none" strike="noStrike" dirty="0">
              <a:solidFill>
                <a:schemeClr val="bg1"/>
              </a:solidFill>
              <a:effectLst/>
              <a:latin typeface="Arial" panose="020B0604020202020204" pitchFamily="34" charset="0"/>
            </a:endParaRPr>
          </a:p>
          <a:p>
            <a:pPr>
              <a:lnSpc>
                <a:spcPct val="150000"/>
              </a:lnSpc>
            </a:pPr>
            <a:r>
              <a:rPr lang="vi-VN" sz="2400" dirty="0">
                <a:solidFill>
                  <a:schemeClr val="bg1"/>
                </a:solidFill>
                <a:latin typeface="Arial" panose="020B0604020202020204" pitchFamily="34" charset="0"/>
              </a:rPr>
              <a:t>4. </a:t>
            </a:r>
            <a:r>
              <a:rPr lang="en-US" sz="2400" b="0" i="1" u="none" strike="noStrike" dirty="0">
                <a:solidFill>
                  <a:schemeClr val="bg1"/>
                </a:solidFill>
                <a:effectLst/>
                <a:latin typeface="Arial" panose="020B0604020202020204" pitchFamily="34" charset="0"/>
              </a:rPr>
              <a:t>When</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khi</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nào</a:t>
            </a:r>
            <a:r>
              <a:rPr lang="en-US" sz="2400" b="0" i="0" u="none" strike="noStrike" dirty="0">
                <a:solidFill>
                  <a:schemeClr val="bg1"/>
                </a:solidFill>
                <a:effectLst/>
                <a:latin typeface="Arial" panose="020B0604020202020204" pitchFamily="34" charset="0"/>
              </a:rPr>
              <a:t>) - </a:t>
            </a:r>
            <a:r>
              <a:rPr lang="en-US" sz="2400" b="0" i="0" u="none" strike="noStrike" dirty="0" err="1">
                <a:solidFill>
                  <a:schemeClr val="bg1"/>
                </a:solidFill>
                <a:effectLst/>
                <a:latin typeface="Arial" panose="020B0604020202020204" pitchFamily="34" charset="0"/>
              </a:rPr>
              <a:t>Chuyện</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xảy</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ra</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vào</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lúc</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nào</a:t>
            </a:r>
            <a:r>
              <a:rPr lang="en-US" sz="2400" b="0" i="0" u="none" strike="noStrike" dirty="0">
                <a:solidFill>
                  <a:schemeClr val="bg1"/>
                </a:solidFill>
                <a:effectLst/>
                <a:latin typeface="Arial" panose="020B0604020202020204" pitchFamily="34" charset="0"/>
              </a:rPr>
              <a:t>?</a:t>
            </a:r>
            <a:endParaRPr lang="vi-VN" sz="2400" dirty="0">
              <a:solidFill>
                <a:schemeClr val="bg1"/>
              </a:solidFill>
              <a:latin typeface="Arial" panose="020B0604020202020204" pitchFamily="34" charset="0"/>
            </a:endParaRPr>
          </a:p>
          <a:p>
            <a:pPr>
              <a:lnSpc>
                <a:spcPct val="150000"/>
              </a:lnSpc>
            </a:pPr>
            <a:r>
              <a:rPr lang="vi-VN" sz="2400" b="0" i="1" u="none" strike="noStrike" dirty="0">
                <a:solidFill>
                  <a:schemeClr val="bg1"/>
                </a:solidFill>
                <a:effectLst/>
                <a:latin typeface="Arial" panose="020B0604020202020204" pitchFamily="34" charset="0"/>
              </a:rPr>
              <a:t>5. </a:t>
            </a:r>
            <a:r>
              <a:rPr lang="en-US" sz="2400" b="0" i="1" u="none" strike="noStrike" dirty="0">
                <a:solidFill>
                  <a:schemeClr val="bg1"/>
                </a:solidFill>
                <a:effectLst/>
                <a:latin typeface="Arial" panose="020B0604020202020204" pitchFamily="34" charset="0"/>
              </a:rPr>
              <a:t>Why</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tại</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sao</a:t>
            </a:r>
            <a:r>
              <a:rPr lang="en-US" sz="2400" b="0" i="0" u="none" strike="noStrike" dirty="0">
                <a:solidFill>
                  <a:schemeClr val="bg1"/>
                </a:solidFill>
                <a:effectLst/>
                <a:latin typeface="Arial" panose="020B0604020202020204" pitchFamily="34" charset="0"/>
              </a:rPr>
              <a:t>) - </a:t>
            </a:r>
            <a:r>
              <a:rPr lang="en-US" sz="2400" b="0" i="0" u="none" strike="noStrike" dirty="0" err="1">
                <a:solidFill>
                  <a:schemeClr val="bg1"/>
                </a:solidFill>
                <a:effectLst/>
                <a:latin typeface="Arial" panose="020B0604020202020204" pitchFamily="34" charset="0"/>
              </a:rPr>
              <a:t>Tại</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sao</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lại</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xảy</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ra</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sự</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kiện</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đó</a:t>
            </a:r>
            <a:r>
              <a:rPr lang="en-US" sz="2400" b="0" i="0" u="none" strike="noStrike" dirty="0">
                <a:solidFill>
                  <a:schemeClr val="bg1"/>
                </a:solidFill>
                <a:effectLst/>
                <a:latin typeface="Arial" panose="020B0604020202020204" pitchFamily="34" charset="0"/>
              </a:rPr>
              <a:t>?</a:t>
            </a:r>
            <a:endParaRPr lang="vi-VN" sz="2400" b="0" i="0" u="none" strike="noStrike" dirty="0">
              <a:solidFill>
                <a:schemeClr val="bg1"/>
              </a:solidFill>
              <a:effectLst/>
              <a:latin typeface="Arial" panose="020B0604020202020204" pitchFamily="34" charset="0"/>
            </a:endParaRPr>
          </a:p>
          <a:p>
            <a:pPr>
              <a:lnSpc>
                <a:spcPct val="150000"/>
              </a:lnSpc>
            </a:pPr>
            <a:r>
              <a:rPr lang="vi-VN" sz="2400" dirty="0">
                <a:solidFill>
                  <a:schemeClr val="bg1"/>
                </a:solidFill>
                <a:latin typeface="Arial" panose="020B0604020202020204" pitchFamily="34" charset="0"/>
              </a:rPr>
              <a:t>6. </a:t>
            </a:r>
            <a:r>
              <a:rPr lang="vi-VN" sz="2400" b="0" i="1" u="none" strike="noStrike" dirty="0">
                <a:solidFill>
                  <a:schemeClr val="bg1"/>
                </a:solidFill>
                <a:effectLst/>
                <a:latin typeface="Arial" panose="020B0604020202020204" pitchFamily="34" charset="0"/>
              </a:rPr>
              <a:t>How</a:t>
            </a:r>
            <a:r>
              <a:rPr lang="vi-VN" sz="2400" b="0" i="0" u="none" strike="noStrike" dirty="0">
                <a:solidFill>
                  <a:schemeClr val="bg1"/>
                </a:solidFill>
                <a:effectLst/>
                <a:latin typeface="Arial" panose="020B0604020202020204" pitchFamily="34" charset="0"/>
              </a:rPr>
              <a:t> (như thế nào) - Chuyện xảy ra như thế nào?</a:t>
            </a:r>
            <a:endParaRPr lang="vi-VN" sz="2400" b="0" i="1" u="none" strike="noStrike" dirty="0">
              <a:solidFill>
                <a:schemeClr val="bg1"/>
              </a:solidFill>
              <a:effectLst/>
              <a:latin typeface="Arial" panose="020B0604020202020204" pitchFamily="34" charset="0"/>
            </a:endParaRPr>
          </a:p>
          <a:p>
            <a:pPr marL="0" indent="0">
              <a:lnSpc>
                <a:spcPct val="150000"/>
              </a:lnSpc>
              <a:buNone/>
            </a:pPr>
            <a:endParaRPr lang="it-IT" sz="2400" b="0" i="1"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43329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D658C1B-3381-BFF0-AA6B-11B627F26118}"/>
              </a:ext>
            </a:extLst>
          </p:cNvPr>
          <p:cNvPicPr>
            <a:picLocks noChangeAspect="1"/>
          </p:cNvPicPr>
          <p:nvPr/>
        </p:nvPicPr>
        <p:blipFill>
          <a:blip r:embed="rId2"/>
          <a:stretch>
            <a:fillRect/>
          </a:stretch>
        </p:blipFill>
        <p:spPr>
          <a:xfrm>
            <a:off x="0" y="-4510"/>
            <a:ext cx="12192000" cy="6862509"/>
          </a:xfrm>
          <a:prstGeom prst="rect">
            <a:avLst/>
          </a:prstGeom>
        </p:spPr>
      </p:pic>
      <p:sp>
        <p:nvSpPr>
          <p:cNvPr id="2" name="Title 1">
            <a:extLst>
              <a:ext uri="{FF2B5EF4-FFF2-40B4-BE49-F238E27FC236}">
                <a16:creationId xmlns:a16="http://schemas.microsoft.com/office/drawing/2014/main" id="{41354A01-336E-7FDA-0C66-CC34623F9452}"/>
              </a:ext>
            </a:extLst>
          </p:cNvPr>
          <p:cNvSpPr>
            <a:spLocks noGrp="1"/>
          </p:cNvSpPr>
          <p:nvPr>
            <p:ph type="title"/>
          </p:nvPr>
        </p:nvSpPr>
        <p:spPr/>
        <p:txBody>
          <a:bodyPr>
            <a:normAutofit/>
          </a:bodyPr>
          <a:lstStyle/>
          <a:p>
            <a:r>
              <a:rPr lang="vi-VN" sz="3600" dirty="0">
                <a:solidFill>
                  <a:schemeClr val="bg1"/>
                </a:solidFill>
              </a:rPr>
              <a:t>V. THÀNH PHẦN CƠ BẢN C</a:t>
            </a:r>
            <a:r>
              <a:rPr lang="en-US" sz="3600" b="1" dirty="0">
                <a:solidFill>
                  <a:schemeClr val="bg1"/>
                </a:solidFill>
              </a:rPr>
              <a:t>ỦA</a:t>
            </a:r>
            <a:r>
              <a:rPr lang="vi-VN" sz="3600" dirty="0">
                <a:solidFill>
                  <a:schemeClr val="bg1"/>
                </a:solidFill>
              </a:rPr>
              <a:t> MỘT BÀI VIẾT</a:t>
            </a:r>
            <a:endParaRPr lang="en-US" sz="3600" dirty="0">
              <a:solidFill>
                <a:schemeClr val="bg1"/>
              </a:solidFill>
            </a:endParaRPr>
          </a:p>
        </p:txBody>
      </p:sp>
      <p:graphicFrame>
        <p:nvGraphicFramePr>
          <p:cNvPr id="5" name="Content Placeholder 2">
            <a:extLst>
              <a:ext uri="{FF2B5EF4-FFF2-40B4-BE49-F238E27FC236}">
                <a16:creationId xmlns:a16="http://schemas.microsoft.com/office/drawing/2014/main" id="{CBC20088-5658-8779-AE55-7A1EE081F06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0DB461A3-7303-9BFB-E0C0-353104250D28}"/>
              </a:ext>
            </a:extLst>
          </p:cNvPr>
          <p:cNvSpPr txBox="1"/>
          <p:nvPr/>
        </p:nvSpPr>
        <p:spPr>
          <a:xfrm>
            <a:off x="1074197" y="2090887"/>
            <a:ext cx="10191565" cy="2308324"/>
          </a:xfrm>
          <a:prstGeom prst="rect">
            <a:avLst/>
          </a:prstGeom>
          <a:noFill/>
        </p:spPr>
        <p:txBody>
          <a:bodyPr wrap="square">
            <a:spAutoFit/>
          </a:bodyPr>
          <a:lstStyle/>
          <a:p>
            <a:r>
              <a:rPr lang="vi-VN" sz="3600" dirty="0">
                <a:solidFill>
                  <a:schemeClr val="bg1"/>
                </a:solidFill>
              </a:rPr>
              <a:t>1. Tít (Tựa đề: headline)</a:t>
            </a:r>
          </a:p>
          <a:p>
            <a:r>
              <a:rPr lang="vi-VN" sz="3600" dirty="0">
                <a:solidFill>
                  <a:schemeClr val="bg1"/>
                </a:solidFill>
              </a:rPr>
              <a:t>2. Mở đầu</a:t>
            </a:r>
          </a:p>
          <a:p>
            <a:r>
              <a:rPr lang="vi-VN" sz="3600" dirty="0">
                <a:solidFill>
                  <a:schemeClr val="bg1"/>
                </a:solidFill>
              </a:rPr>
              <a:t>3. Thân bài</a:t>
            </a:r>
          </a:p>
          <a:p>
            <a:r>
              <a:rPr lang="vi-VN" sz="3600" dirty="0">
                <a:solidFill>
                  <a:schemeClr val="bg1"/>
                </a:solidFill>
              </a:rPr>
              <a:t>4. Kết bài</a:t>
            </a:r>
            <a:endParaRPr lang="en-US" sz="3600" dirty="0">
              <a:solidFill>
                <a:schemeClr val="bg1"/>
              </a:solidFill>
            </a:endParaRPr>
          </a:p>
        </p:txBody>
      </p:sp>
    </p:spTree>
    <p:extLst>
      <p:ext uri="{BB962C8B-B14F-4D97-AF65-F5344CB8AC3E}">
        <p14:creationId xmlns:p14="http://schemas.microsoft.com/office/powerpoint/2010/main" val="92426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39749" y="2660916"/>
            <a:ext cx="4560507" cy="1466913"/>
          </a:xfrm>
        </p:spPr>
        <p:txBody>
          <a:bodyPr>
            <a:normAutofit fontScale="92500"/>
          </a:bodyPr>
          <a:lstStyle/>
          <a:p>
            <a:r>
              <a:rPr lang="en-US" dirty="0"/>
              <a:t>KỸ NĂNG VIẾT VÀ BIÊN TẬP TIN TỨC</a:t>
            </a:r>
            <a:endParaRPr lang="vi-VN" dirty="0"/>
          </a:p>
        </p:txBody>
      </p:sp>
    </p:spTree>
    <p:extLst>
      <p:ext uri="{BB962C8B-B14F-4D97-AF65-F5344CB8AC3E}">
        <p14:creationId xmlns:p14="http://schemas.microsoft.com/office/powerpoint/2010/main" val="297184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735627" y="356659"/>
            <a:ext cx="9456373"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4800">
                <a:solidFill>
                  <a:schemeClr val="bg1"/>
                </a:solidFill>
                <a:cs typeface="Arial" pitchFamily="34" charset="0"/>
              </a:rPr>
              <a:t>CÁC PHẦN CHÍNH</a:t>
            </a:r>
          </a:p>
        </p:txBody>
      </p:sp>
      <p:sp>
        <p:nvSpPr>
          <p:cNvPr id="5" name="Oval 4"/>
          <p:cNvSpPr/>
          <p:nvPr/>
        </p:nvSpPr>
        <p:spPr>
          <a:xfrm>
            <a:off x="2056435" y="1691624"/>
            <a:ext cx="1058587" cy="1058587"/>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2049873" y="2899707"/>
            <a:ext cx="1058587" cy="1058587"/>
          </a:xfrm>
          <a:prstGeom prst="ellipse">
            <a:avLst/>
          </a:prstGeom>
          <a:solidFill>
            <a:schemeClr val="bg1"/>
          </a:solid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2056435" y="4177563"/>
            <a:ext cx="1058587" cy="1058587"/>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TextBox 10"/>
          <p:cNvSpPr txBox="1"/>
          <p:nvPr/>
        </p:nvSpPr>
        <p:spPr>
          <a:xfrm>
            <a:off x="3346194" y="1963196"/>
            <a:ext cx="7814572" cy="461665"/>
          </a:xfrm>
          <a:prstGeom prst="rect">
            <a:avLst/>
          </a:prstGeom>
          <a:noFill/>
        </p:spPr>
        <p:txBody>
          <a:bodyPr wrap="square" rtlCol="0">
            <a:spAutoFit/>
          </a:bodyPr>
          <a:lstStyle/>
          <a:p>
            <a:r>
              <a:rPr lang="en-US" sz="2400" b="1">
                <a:solidFill>
                  <a:schemeClr val="bg1"/>
                </a:solidFill>
              </a:rPr>
              <a:t>CHỌN LỌC THÔNG TIN SAU PHỎNG VẤN</a:t>
            </a:r>
            <a:endParaRPr lang="ko-KR" altLang="en-US" sz="1600" b="1">
              <a:solidFill>
                <a:schemeClr val="bg1"/>
              </a:solidFill>
              <a:cs typeface="Arial" pitchFamily="34" charset="0"/>
            </a:endParaRPr>
          </a:p>
        </p:txBody>
      </p:sp>
      <p:sp>
        <p:nvSpPr>
          <p:cNvPr id="14" name="TextBox 13"/>
          <p:cNvSpPr txBox="1"/>
          <p:nvPr/>
        </p:nvSpPr>
        <p:spPr>
          <a:xfrm>
            <a:off x="3362805" y="3217666"/>
            <a:ext cx="7797960" cy="461665"/>
          </a:xfrm>
          <a:prstGeom prst="rect">
            <a:avLst/>
          </a:prstGeom>
          <a:noFill/>
        </p:spPr>
        <p:txBody>
          <a:bodyPr wrap="square" rtlCol="0">
            <a:spAutoFit/>
          </a:bodyPr>
          <a:lstStyle/>
          <a:p>
            <a:r>
              <a:rPr lang="en-US" sz="2400" b="1">
                <a:solidFill>
                  <a:schemeClr val="bg1"/>
                </a:solidFill>
              </a:rPr>
              <a:t>LÊN Ý TƯỞNG VÀ VIẾT BÀI</a:t>
            </a:r>
            <a:endParaRPr lang="vi-VN" sz="2400">
              <a:solidFill>
                <a:schemeClr val="bg1"/>
              </a:solidFill>
            </a:endParaRPr>
          </a:p>
        </p:txBody>
      </p:sp>
      <p:sp>
        <p:nvSpPr>
          <p:cNvPr id="17" name="TextBox 16"/>
          <p:cNvSpPr txBox="1"/>
          <p:nvPr/>
        </p:nvSpPr>
        <p:spPr>
          <a:xfrm>
            <a:off x="3362806" y="4460636"/>
            <a:ext cx="7781345" cy="461665"/>
          </a:xfrm>
          <a:prstGeom prst="rect">
            <a:avLst/>
          </a:prstGeom>
          <a:noFill/>
        </p:spPr>
        <p:txBody>
          <a:bodyPr wrap="square" rtlCol="0">
            <a:spAutoFit/>
          </a:bodyPr>
          <a:lstStyle/>
          <a:p>
            <a:r>
              <a:rPr lang="en-US" sz="2400" b="1">
                <a:solidFill>
                  <a:schemeClr val="bg1"/>
                </a:solidFill>
              </a:rPr>
              <a:t>BIÊN TẬP NỘI DUNG VÀ CHÈN HÌNH ẢNH</a:t>
            </a:r>
            <a:endParaRPr lang="vi-VN" sz="2400">
              <a:solidFill>
                <a:schemeClr val="bg1"/>
              </a:solidFill>
            </a:endParaRPr>
          </a:p>
        </p:txBody>
      </p:sp>
      <p:sp>
        <p:nvSpPr>
          <p:cNvPr id="21" name="Oval 21"/>
          <p:cNvSpPr>
            <a:spLocks noChangeAspect="1"/>
          </p:cNvSpPr>
          <p:nvPr/>
        </p:nvSpPr>
        <p:spPr>
          <a:xfrm>
            <a:off x="2353771" y="3226331"/>
            <a:ext cx="463912" cy="46778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sp>
        <p:nvSpPr>
          <p:cNvPr id="22" name="Rectangle 9"/>
          <p:cNvSpPr/>
          <p:nvPr/>
        </p:nvSpPr>
        <p:spPr>
          <a:xfrm>
            <a:off x="2420333" y="2034940"/>
            <a:ext cx="397351" cy="37195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23" name="Rounded Rectangle 27"/>
          <p:cNvSpPr/>
          <p:nvPr/>
        </p:nvSpPr>
        <p:spPr>
          <a:xfrm>
            <a:off x="2382269" y="4537059"/>
            <a:ext cx="442105" cy="3395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sp>
        <p:nvSpPr>
          <p:cNvPr id="12" name="Oval 11">
            <a:extLst>
              <a:ext uri="{FF2B5EF4-FFF2-40B4-BE49-F238E27FC236}">
                <a16:creationId xmlns:a16="http://schemas.microsoft.com/office/drawing/2014/main" id="{A3345221-8367-4B2B-A141-2248BCF48CD4}"/>
              </a:ext>
            </a:extLst>
          </p:cNvPr>
          <p:cNvSpPr/>
          <p:nvPr/>
        </p:nvSpPr>
        <p:spPr>
          <a:xfrm>
            <a:off x="2049873" y="5461541"/>
            <a:ext cx="1058587" cy="1058587"/>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TextBox 12">
            <a:extLst>
              <a:ext uri="{FF2B5EF4-FFF2-40B4-BE49-F238E27FC236}">
                <a16:creationId xmlns:a16="http://schemas.microsoft.com/office/drawing/2014/main" id="{B9C9C431-678B-475C-A585-FF6C31DB2923}"/>
              </a:ext>
            </a:extLst>
          </p:cNvPr>
          <p:cNvSpPr txBox="1"/>
          <p:nvPr/>
        </p:nvSpPr>
        <p:spPr>
          <a:xfrm>
            <a:off x="3356245" y="5744614"/>
            <a:ext cx="7781345" cy="461665"/>
          </a:xfrm>
          <a:prstGeom prst="rect">
            <a:avLst/>
          </a:prstGeom>
          <a:noFill/>
        </p:spPr>
        <p:txBody>
          <a:bodyPr wrap="square" rtlCol="0">
            <a:spAutoFit/>
          </a:bodyPr>
          <a:lstStyle/>
          <a:p>
            <a:r>
              <a:rPr lang="en-US" sz="2400" b="1">
                <a:solidFill>
                  <a:schemeClr val="bg1"/>
                </a:solidFill>
              </a:rPr>
              <a:t>KỸ NĂNG BIÊN TẬP</a:t>
            </a:r>
            <a:endParaRPr lang="ko-KR" altLang="en-US" sz="1600" b="1">
              <a:solidFill>
                <a:schemeClr val="bg1"/>
              </a:solidFill>
              <a:cs typeface="Arial" pitchFamily="34" charset="0"/>
            </a:endParaRPr>
          </a:p>
        </p:txBody>
      </p:sp>
      <p:sp>
        <p:nvSpPr>
          <p:cNvPr id="16" name="Rectangle 36">
            <a:extLst>
              <a:ext uri="{FF2B5EF4-FFF2-40B4-BE49-F238E27FC236}">
                <a16:creationId xmlns:a16="http://schemas.microsoft.com/office/drawing/2014/main" id="{AC4E5D22-FB4A-4C6A-8877-48F1EB0BE555}"/>
              </a:ext>
            </a:extLst>
          </p:cNvPr>
          <p:cNvSpPr/>
          <p:nvPr/>
        </p:nvSpPr>
        <p:spPr>
          <a:xfrm>
            <a:off x="2382269" y="5832045"/>
            <a:ext cx="379916" cy="31758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spTree>
    <p:extLst>
      <p:ext uri="{BB962C8B-B14F-4D97-AF65-F5344CB8AC3E}">
        <p14:creationId xmlns:p14="http://schemas.microsoft.com/office/powerpoint/2010/main" val="109505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b="1" dirty="0"/>
              <a:t>CHỌN LỌC THÔNG TIN SAU PHỎNG VẤN</a:t>
            </a:r>
            <a:endParaRPr lang="ko-KR" altLang="en-US" sz="3200" b="1" dirty="0"/>
          </a:p>
        </p:txBody>
      </p:sp>
      <p:sp>
        <p:nvSpPr>
          <p:cNvPr id="10" name="Freeform 9"/>
          <p:cNvSpPr/>
          <p:nvPr/>
        </p:nvSpPr>
        <p:spPr>
          <a:xfrm>
            <a:off x="2642728" y="2990338"/>
            <a:ext cx="1081520" cy="87286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57A7BD"/>
              </a:solidFill>
            </a:endParaRPr>
          </a:p>
        </p:txBody>
      </p:sp>
    </p:spTree>
    <p:extLst>
      <p:ext uri="{BB962C8B-B14F-4D97-AF65-F5344CB8AC3E}">
        <p14:creationId xmlns:p14="http://schemas.microsoft.com/office/powerpoint/2010/main" val="310123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3B328-D76C-469E-992A-E94B767D8F80}"/>
              </a:ext>
            </a:extLst>
          </p:cNvPr>
          <p:cNvSpPr/>
          <p:nvPr/>
        </p:nvSpPr>
        <p:spPr>
          <a:xfrm>
            <a:off x="2159563" y="1796819"/>
            <a:ext cx="8964157" cy="3031407"/>
          </a:xfrm>
          <a:prstGeom prst="rect">
            <a:avLst/>
          </a:prstGeom>
          <a:ln w="28575">
            <a:solidFill>
              <a:schemeClr val="bg1"/>
            </a:solidFill>
          </a:ln>
        </p:spPr>
        <p:txBody>
          <a:bodyPr wrap="square">
            <a:spAutoFit/>
          </a:bodyPr>
          <a:lstStyle/>
          <a:p>
            <a:pPr algn="just">
              <a:lnSpc>
                <a:spcPct val="115000"/>
              </a:lnSpc>
            </a:pP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1. </a:t>
            </a:r>
            <a:r>
              <a:rPr lang="en-US" sz="24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Dạng</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ghi</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âm</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380990" indent="-380990" algn="just">
              <a:lnSpc>
                <a:spcPct val="115000"/>
              </a:lnSpc>
              <a:buFont typeface="Wingdings" panose="05000000000000000000" pitchFamily="2" charset="2"/>
              <a:buChar char="v"/>
            </a:pP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Dựa</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theo</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ghi</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chép</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để</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rã</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băng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nhanh</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380990" indent="-380990" algn="just">
              <a:lnSpc>
                <a:spcPct val="115000"/>
              </a:lnSpc>
              <a:buFont typeface="Wingdings" panose="05000000000000000000" pitchFamily="2" charset="2"/>
              <a:buChar char="v"/>
            </a:pP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Không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cần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ghi</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lại</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đầy</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đủ</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tiết</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mọi</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thông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tin</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380990" indent="-380990" algn="just">
              <a:lnSpc>
                <a:spcPct val="115000"/>
              </a:lnSpc>
              <a:buFont typeface="Wingdings" panose="05000000000000000000" pitchFamily="2" charset="2"/>
              <a:buChar char="v"/>
            </a:pP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Chỉ</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chú</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ý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ghi</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chính</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những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câu</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nói</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cần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trích</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dẫn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nhân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vật</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2. </a:t>
            </a:r>
            <a:r>
              <a:rPr lang="en-US" sz="24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Dạng</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văn</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bản</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380990" indent="-380990" algn="just">
              <a:lnSpc>
                <a:spcPct val="115000"/>
              </a:lnSpc>
              <a:buFont typeface="Wingdings" panose="05000000000000000000" pitchFamily="2" charset="2"/>
              <a:buChar char="v"/>
            </a:pP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Đọc</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sơ</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lược</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note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lại</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những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thông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tin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đắt</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giá</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380990" indent="-380990" algn="just">
              <a:lnSpc>
                <a:spcPct val="115000"/>
              </a:lnSpc>
              <a:spcAft>
                <a:spcPts val="1067"/>
              </a:spcAft>
              <a:buFont typeface="Wingdings" panose="05000000000000000000" pitchFamily="2" charset="2"/>
              <a:buChar char="v"/>
            </a:pP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Tách</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rời</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những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thông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tin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không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cần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thiết</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để</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dễ</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thao</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tác</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hơn</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1252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b="1" dirty="0"/>
              <a:t>LÊN Ý TƯỞNG VÀ VIẾT BÀI</a:t>
            </a:r>
            <a:endParaRPr lang="vi-VN" dirty="0"/>
          </a:p>
        </p:txBody>
      </p:sp>
      <p:sp>
        <p:nvSpPr>
          <p:cNvPr id="10" name="Freeform 9"/>
          <p:cNvSpPr/>
          <p:nvPr/>
        </p:nvSpPr>
        <p:spPr>
          <a:xfrm>
            <a:off x="2642728" y="2990338"/>
            <a:ext cx="1081520" cy="87286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57A7BD"/>
              </a:solidFill>
            </a:endParaRPr>
          </a:p>
        </p:txBody>
      </p:sp>
    </p:spTree>
    <p:extLst>
      <p:ext uri="{BB962C8B-B14F-4D97-AF65-F5344CB8AC3E}">
        <p14:creationId xmlns:p14="http://schemas.microsoft.com/office/powerpoint/2010/main" val="309093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3B328-D76C-469E-992A-E94B767D8F80}"/>
              </a:ext>
            </a:extLst>
          </p:cNvPr>
          <p:cNvSpPr/>
          <p:nvPr/>
        </p:nvSpPr>
        <p:spPr>
          <a:xfrm>
            <a:off x="2927648" y="2259450"/>
            <a:ext cx="8064896" cy="2308324"/>
          </a:xfrm>
          <a:prstGeom prst="rect">
            <a:avLst/>
          </a:prstGeom>
          <a:ln w="28575">
            <a:solidFill>
              <a:schemeClr val="bg1"/>
            </a:solidFill>
          </a:ln>
        </p:spPr>
        <p:txBody>
          <a:bodyPr wrap="square">
            <a:spAutoFit/>
          </a:bodyPr>
          <a:lstStyle/>
          <a:p>
            <a:pPr lvl="0"/>
            <a:r>
              <a:rPr lang="en-US" sz="2400" b="1">
                <a:solidFill>
                  <a:schemeClr val="bg1"/>
                </a:solidFill>
              </a:rPr>
              <a:t>Bước 1: Xác định kiểu bài viết</a:t>
            </a:r>
            <a:endParaRPr lang="vi-VN" sz="2400" b="1">
              <a:solidFill>
                <a:schemeClr val="bg1"/>
              </a:solidFill>
            </a:endParaRPr>
          </a:p>
          <a:p>
            <a:pPr lvl="0"/>
            <a:r>
              <a:rPr lang="en-US" sz="2400" b="1">
                <a:solidFill>
                  <a:schemeClr val="bg1"/>
                </a:solidFill>
              </a:rPr>
              <a:t>Bước 2: Xác định nội dung cần viết</a:t>
            </a:r>
            <a:endParaRPr lang="vi-VN" sz="2400" b="1">
              <a:solidFill>
                <a:schemeClr val="bg1"/>
              </a:solidFill>
            </a:endParaRPr>
          </a:p>
          <a:p>
            <a:pPr marL="380990" indent="-380990">
              <a:buFont typeface="Wingdings" panose="05000000000000000000" pitchFamily="2" charset="2"/>
              <a:buChar char="v"/>
            </a:pPr>
            <a:r>
              <a:rPr lang="en-US" sz="2400">
                <a:solidFill>
                  <a:schemeClr val="bg1"/>
                </a:solidFill>
              </a:rPr>
              <a:t>Nội dung nào là nội dung nền</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Nội dung nào là nội dung mới</a:t>
            </a:r>
            <a:endParaRPr lang="vi-VN" sz="2400">
              <a:solidFill>
                <a:schemeClr val="bg1"/>
              </a:solidFill>
            </a:endParaRPr>
          </a:p>
          <a:p>
            <a:pPr lvl="0"/>
            <a:r>
              <a:rPr lang="en-US" sz="2400" b="1">
                <a:solidFill>
                  <a:schemeClr val="bg1"/>
                </a:solidFill>
              </a:rPr>
              <a:t>B</a:t>
            </a:r>
            <a:r>
              <a:rPr lang="vi-VN" sz="2400" b="1">
                <a:solidFill>
                  <a:schemeClr val="bg1"/>
                </a:solidFill>
              </a:rPr>
              <a:t>ư</a:t>
            </a:r>
            <a:r>
              <a:rPr lang="en-US" sz="2400" b="1">
                <a:solidFill>
                  <a:schemeClr val="bg1"/>
                </a:solidFill>
              </a:rPr>
              <a:t>ớc 3: Lên bố cục bài viết</a:t>
            </a:r>
            <a:endParaRPr lang="vi-VN" sz="2400" b="1">
              <a:solidFill>
                <a:schemeClr val="bg1"/>
              </a:solidFill>
            </a:endParaRPr>
          </a:p>
          <a:p>
            <a:r>
              <a:rPr lang="en-US" sz="2400" b="1">
                <a:solidFill>
                  <a:schemeClr val="bg1"/>
                </a:solidFill>
              </a:rPr>
              <a:t>Tip</a:t>
            </a:r>
            <a:r>
              <a:rPr lang="en-US" sz="2400">
                <a:solidFill>
                  <a:schemeClr val="bg1"/>
                </a:solidFill>
              </a:rPr>
              <a:t>: Dựa theo bố cục, danh sách câu hỏi</a:t>
            </a:r>
          </a:p>
        </p:txBody>
      </p:sp>
    </p:spTree>
    <p:extLst>
      <p:ext uri="{BB962C8B-B14F-4D97-AF65-F5344CB8AC3E}">
        <p14:creationId xmlns:p14="http://schemas.microsoft.com/office/powerpoint/2010/main" val="337756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3B328-D76C-469E-992A-E94B767D8F80}"/>
              </a:ext>
            </a:extLst>
          </p:cNvPr>
          <p:cNvSpPr/>
          <p:nvPr/>
        </p:nvSpPr>
        <p:spPr>
          <a:xfrm>
            <a:off x="2351583" y="1336119"/>
            <a:ext cx="8683361" cy="3416320"/>
          </a:xfrm>
          <a:prstGeom prst="rect">
            <a:avLst/>
          </a:prstGeom>
          <a:ln w="28575">
            <a:solidFill>
              <a:schemeClr val="bg1"/>
            </a:solidFill>
          </a:ln>
        </p:spPr>
        <p:txBody>
          <a:bodyPr wrap="square">
            <a:spAutoFit/>
          </a:bodyPr>
          <a:lstStyle/>
          <a:p>
            <a:pPr lvl="0"/>
            <a:r>
              <a:rPr lang="en-US" sz="2400" b="1" dirty="0" err="1">
                <a:solidFill>
                  <a:schemeClr val="bg1"/>
                </a:solidFill>
              </a:rPr>
              <a:t>Bước</a:t>
            </a:r>
            <a:r>
              <a:rPr lang="en-US" sz="2400" b="1" dirty="0">
                <a:solidFill>
                  <a:schemeClr val="bg1"/>
                </a:solidFill>
              </a:rPr>
              <a:t> 4: </a:t>
            </a:r>
            <a:r>
              <a:rPr lang="en-US" sz="2400" b="1" dirty="0" err="1">
                <a:solidFill>
                  <a:schemeClr val="bg1"/>
                </a:solidFill>
              </a:rPr>
              <a:t>Viết</a:t>
            </a:r>
            <a:r>
              <a:rPr lang="en-US" sz="2400" b="1" dirty="0">
                <a:solidFill>
                  <a:schemeClr val="bg1"/>
                </a:solidFill>
              </a:rPr>
              <a:t> </a:t>
            </a:r>
            <a:r>
              <a:rPr lang="en-US" sz="2400" b="1" dirty="0" err="1">
                <a:solidFill>
                  <a:schemeClr val="bg1"/>
                </a:solidFill>
              </a:rPr>
              <a:t>bài</a:t>
            </a:r>
            <a:endParaRPr lang="vi-VN" sz="2400" b="1" dirty="0">
              <a:solidFill>
                <a:schemeClr val="bg1"/>
              </a:solidFill>
            </a:endParaRPr>
          </a:p>
          <a:p>
            <a:pPr marL="380990" indent="-380990">
              <a:buFont typeface="Wingdings" panose="05000000000000000000" pitchFamily="2" charset="2"/>
              <a:buChar char="v"/>
            </a:pPr>
            <a:r>
              <a:rPr lang="en-US" sz="2400" dirty="0" err="1">
                <a:solidFill>
                  <a:schemeClr val="bg1"/>
                </a:solidFill>
              </a:rPr>
              <a:t>Viết</a:t>
            </a:r>
            <a:r>
              <a:rPr lang="en-US" sz="2400" dirty="0">
                <a:solidFill>
                  <a:schemeClr val="bg1"/>
                </a:solidFill>
              </a:rPr>
              <a:t> </a:t>
            </a:r>
            <a:r>
              <a:rPr lang="en-US" sz="2400" dirty="0" err="1">
                <a:solidFill>
                  <a:schemeClr val="bg1"/>
                </a:solidFill>
              </a:rPr>
              <a:t>thân</a:t>
            </a:r>
            <a:r>
              <a:rPr lang="en-US" sz="2400" dirty="0">
                <a:solidFill>
                  <a:schemeClr val="bg1"/>
                </a:solidFill>
              </a:rPr>
              <a:t> </a:t>
            </a:r>
            <a:r>
              <a:rPr lang="en-US" sz="2400" dirty="0" err="1">
                <a:solidFill>
                  <a:schemeClr val="bg1"/>
                </a:solidFill>
              </a:rPr>
              <a:t>bài</a:t>
            </a:r>
            <a:r>
              <a:rPr lang="en-US" sz="2400" dirty="0">
                <a:solidFill>
                  <a:schemeClr val="bg1"/>
                </a:solidFill>
              </a:rPr>
              <a:t> </a:t>
            </a:r>
            <a:r>
              <a:rPr lang="en-US" sz="2400" dirty="0" err="1">
                <a:solidFill>
                  <a:schemeClr val="bg1"/>
                </a:solidFill>
              </a:rPr>
              <a:t>trước</a:t>
            </a:r>
            <a:r>
              <a:rPr lang="en-US" sz="2400" dirty="0">
                <a:solidFill>
                  <a:schemeClr val="bg1"/>
                </a:solidFill>
              </a:rPr>
              <a:t>, </a:t>
            </a:r>
            <a:r>
              <a:rPr lang="en-US" sz="2400" dirty="0" err="1">
                <a:solidFill>
                  <a:schemeClr val="bg1"/>
                </a:solidFill>
              </a:rPr>
              <a:t>đặt</a:t>
            </a:r>
            <a:r>
              <a:rPr lang="en-US" sz="2400" dirty="0">
                <a:solidFill>
                  <a:schemeClr val="bg1"/>
                </a:solidFill>
              </a:rPr>
              <a:t> </a:t>
            </a:r>
            <a:r>
              <a:rPr lang="en-US" sz="2400" dirty="0" err="1">
                <a:solidFill>
                  <a:schemeClr val="bg1"/>
                </a:solidFill>
              </a:rPr>
              <a:t>tít</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trung</a:t>
            </a:r>
            <a:r>
              <a:rPr lang="en-US" sz="2400" dirty="0">
                <a:solidFill>
                  <a:schemeClr val="bg1"/>
                </a:solidFill>
              </a:rPr>
              <a:t> </a:t>
            </a:r>
            <a:r>
              <a:rPr lang="en-US" sz="2400" dirty="0" err="1">
                <a:solidFill>
                  <a:schemeClr val="bg1"/>
                </a:solidFill>
              </a:rPr>
              <a:t>đề</a:t>
            </a:r>
            <a:r>
              <a:rPr lang="en-US" sz="2400" dirty="0">
                <a:solidFill>
                  <a:schemeClr val="bg1"/>
                </a:solidFill>
              </a:rPr>
              <a:t> </a:t>
            </a:r>
            <a:r>
              <a:rPr lang="en-US" sz="2400" dirty="0" err="1">
                <a:solidFill>
                  <a:schemeClr val="bg1"/>
                </a:solidFill>
              </a:rPr>
              <a:t>sau</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Viết</a:t>
            </a:r>
            <a:r>
              <a:rPr lang="en-US" sz="2400" dirty="0">
                <a:solidFill>
                  <a:schemeClr val="bg1"/>
                </a:solidFill>
              </a:rPr>
              <a:t> </a:t>
            </a:r>
            <a:r>
              <a:rPr lang="en-US" sz="2400" dirty="0" err="1">
                <a:solidFill>
                  <a:schemeClr val="bg1"/>
                </a:solidFill>
              </a:rPr>
              <a:t>đến</a:t>
            </a:r>
            <a:r>
              <a:rPr lang="en-US" sz="2400" dirty="0">
                <a:solidFill>
                  <a:schemeClr val="bg1"/>
                </a:solidFill>
              </a:rPr>
              <a:t> </a:t>
            </a:r>
            <a:r>
              <a:rPr lang="en-US" sz="2400" dirty="0" err="1">
                <a:solidFill>
                  <a:schemeClr val="bg1"/>
                </a:solidFill>
              </a:rPr>
              <a:t>đâu</a:t>
            </a:r>
            <a:r>
              <a:rPr lang="en-US" sz="2400" dirty="0">
                <a:solidFill>
                  <a:schemeClr val="bg1"/>
                </a:solidFill>
              </a:rPr>
              <a:t>, note </a:t>
            </a:r>
            <a:r>
              <a:rPr lang="en-US" sz="2400" dirty="0" err="1">
                <a:solidFill>
                  <a:schemeClr val="bg1"/>
                </a:solidFill>
              </a:rPr>
              <a:t>thông</a:t>
            </a:r>
            <a:r>
              <a:rPr lang="en-US" sz="2400" dirty="0">
                <a:solidFill>
                  <a:schemeClr val="bg1"/>
                </a:solidFill>
              </a:rPr>
              <a:t> tin </a:t>
            </a:r>
            <a:r>
              <a:rPr lang="en-US" sz="2400" dirty="0" err="1">
                <a:solidFill>
                  <a:schemeClr val="bg1"/>
                </a:solidFill>
              </a:rPr>
              <a:t>đến</a:t>
            </a:r>
            <a:r>
              <a:rPr lang="en-US" sz="2400" dirty="0">
                <a:solidFill>
                  <a:schemeClr val="bg1"/>
                </a:solidFill>
              </a:rPr>
              <a:t> </a:t>
            </a:r>
            <a:r>
              <a:rPr lang="en-US" sz="2400" dirty="0" err="1">
                <a:solidFill>
                  <a:schemeClr val="bg1"/>
                </a:solidFill>
              </a:rPr>
              <a:t>đó</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Đừng</a:t>
            </a:r>
            <a:r>
              <a:rPr lang="en-US" sz="2400" dirty="0">
                <a:solidFill>
                  <a:schemeClr val="bg1"/>
                </a:solidFill>
              </a:rPr>
              <a:t> </a:t>
            </a:r>
            <a:r>
              <a:rPr lang="en-US" sz="2400" dirty="0" err="1">
                <a:solidFill>
                  <a:schemeClr val="bg1"/>
                </a:solidFill>
              </a:rPr>
              <a:t>tham</a:t>
            </a:r>
            <a:r>
              <a:rPr lang="en-US" sz="2400" dirty="0">
                <a:solidFill>
                  <a:schemeClr val="bg1"/>
                </a:solidFill>
              </a:rPr>
              <a:t> </a:t>
            </a:r>
            <a:r>
              <a:rPr lang="en-US" sz="2400" dirty="0" err="1">
                <a:solidFill>
                  <a:schemeClr val="bg1"/>
                </a:solidFill>
              </a:rPr>
              <a:t>thông</a:t>
            </a:r>
            <a:r>
              <a:rPr lang="en-US" sz="2400" dirty="0">
                <a:solidFill>
                  <a:schemeClr val="bg1"/>
                </a:solidFill>
              </a:rPr>
              <a:t> tin</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Đừng</a:t>
            </a:r>
            <a:r>
              <a:rPr lang="en-US" sz="2400" dirty="0">
                <a:solidFill>
                  <a:schemeClr val="bg1"/>
                </a:solidFill>
              </a:rPr>
              <a:t> </a:t>
            </a:r>
            <a:r>
              <a:rPr lang="en-US" sz="2400" dirty="0" err="1">
                <a:solidFill>
                  <a:schemeClr val="bg1"/>
                </a:solidFill>
              </a:rPr>
              <a:t>viết</a:t>
            </a:r>
            <a:r>
              <a:rPr lang="en-US" sz="2400" dirty="0">
                <a:solidFill>
                  <a:schemeClr val="bg1"/>
                </a:solidFill>
              </a:rPr>
              <a:t> </a:t>
            </a:r>
            <a:r>
              <a:rPr lang="en-US" sz="2400" dirty="0" err="1">
                <a:solidFill>
                  <a:schemeClr val="bg1"/>
                </a:solidFill>
              </a:rPr>
              <a:t>dài</a:t>
            </a:r>
            <a:r>
              <a:rPr lang="en-US" sz="2400" dirty="0">
                <a:solidFill>
                  <a:schemeClr val="bg1"/>
                </a:solidFill>
              </a:rPr>
              <a:t> </a:t>
            </a:r>
            <a:r>
              <a:rPr lang="en-US" sz="2400" dirty="0" err="1">
                <a:solidFill>
                  <a:schemeClr val="bg1"/>
                </a:solidFill>
              </a:rPr>
              <a:t>dòng</a:t>
            </a:r>
            <a:r>
              <a:rPr lang="en-US" sz="2400" dirty="0">
                <a:solidFill>
                  <a:schemeClr val="bg1"/>
                </a:solidFill>
              </a:rPr>
              <a:t>, </a:t>
            </a:r>
            <a:r>
              <a:rPr lang="en-US" sz="2400" dirty="0" err="1">
                <a:solidFill>
                  <a:schemeClr val="bg1"/>
                </a:solidFill>
              </a:rPr>
              <a:t>nhạt</a:t>
            </a:r>
            <a:r>
              <a:rPr lang="en-US" sz="2400" dirty="0">
                <a:solidFill>
                  <a:schemeClr val="bg1"/>
                </a:solidFill>
              </a:rPr>
              <a:t> </a:t>
            </a:r>
            <a:r>
              <a:rPr lang="en-US" sz="2400" dirty="0" err="1">
                <a:solidFill>
                  <a:schemeClr val="bg1"/>
                </a:solidFill>
              </a:rPr>
              <a:t>toẹt</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Đa</a:t>
            </a:r>
            <a:r>
              <a:rPr lang="en-US" sz="2400" dirty="0">
                <a:solidFill>
                  <a:schemeClr val="bg1"/>
                </a:solidFill>
              </a:rPr>
              <a:t> </a:t>
            </a:r>
            <a:r>
              <a:rPr lang="en-US" sz="2400" dirty="0" err="1">
                <a:solidFill>
                  <a:schemeClr val="bg1"/>
                </a:solidFill>
              </a:rPr>
              <a:t>dạng</a:t>
            </a:r>
            <a:r>
              <a:rPr lang="en-US" sz="2400" dirty="0">
                <a:solidFill>
                  <a:schemeClr val="bg1"/>
                </a:solidFill>
              </a:rPr>
              <a:t> </a:t>
            </a:r>
            <a:r>
              <a:rPr lang="en-US" sz="2400" dirty="0" err="1">
                <a:solidFill>
                  <a:schemeClr val="bg1"/>
                </a:solidFill>
              </a:rPr>
              <a:t>hóa</a:t>
            </a:r>
            <a:r>
              <a:rPr lang="en-US" sz="2400" dirty="0">
                <a:solidFill>
                  <a:schemeClr val="bg1"/>
                </a:solidFill>
              </a:rPr>
              <a:t> </a:t>
            </a:r>
            <a:r>
              <a:rPr lang="en-US" sz="2400" dirty="0" err="1">
                <a:solidFill>
                  <a:schemeClr val="bg1"/>
                </a:solidFill>
              </a:rPr>
              <a:t>kiểu</a:t>
            </a:r>
            <a:r>
              <a:rPr lang="en-US" sz="2400" dirty="0">
                <a:solidFill>
                  <a:schemeClr val="bg1"/>
                </a:solidFill>
              </a:rPr>
              <a:t> </a:t>
            </a:r>
            <a:r>
              <a:rPr lang="en-US" sz="2400" dirty="0" err="1">
                <a:solidFill>
                  <a:schemeClr val="bg1"/>
                </a:solidFill>
              </a:rPr>
              <a:t>trích</a:t>
            </a:r>
            <a:r>
              <a:rPr lang="en-US" sz="2400" dirty="0">
                <a:solidFill>
                  <a:schemeClr val="bg1"/>
                </a:solidFill>
              </a:rPr>
              <a:t> </a:t>
            </a:r>
            <a:r>
              <a:rPr lang="en-US" sz="2400" dirty="0" err="1">
                <a:solidFill>
                  <a:schemeClr val="bg1"/>
                </a:solidFill>
              </a:rPr>
              <a:t>dẫn</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Bình</a:t>
            </a:r>
            <a:r>
              <a:rPr lang="en-US" sz="2400" dirty="0">
                <a:solidFill>
                  <a:schemeClr val="bg1"/>
                </a:solidFill>
              </a:rPr>
              <a:t> </a:t>
            </a:r>
            <a:r>
              <a:rPr lang="en-US" sz="2400" dirty="0" err="1">
                <a:solidFill>
                  <a:schemeClr val="bg1"/>
                </a:solidFill>
              </a:rPr>
              <a:t>luận</a:t>
            </a:r>
            <a:r>
              <a:rPr lang="en-US" sz="2400" dirty="0">
                <a:solidFill>
                  <a:schemeClr val="bg1"/>
                </a:solidFill>
              </a:rPr>
              <a:t> </a:t>
            </a:r>
            <a:r>
              <a:rPr lang="en-US" sz="2400" dirty="0" err="1">
                <a:solidFill>
                  <a:schemeClr val="bg1"/>
                </a:solidFill>
              </a:rPr>
              <a:t>nh</a:t>
            </a:r>
            <a:r>
              <a:rPr lang="vi-VN" sz="2400" dirty="0">
                <a:solidFill>
                  <a:schemeClr val="bg1"/>
                </a:solidFill>
              </a:rPr>
              <a:t>ư</a:t>
            </a:r>
            <a:r>
              <a:rPr lang="en-US" sz="2400" dirty="0">
                <a:solidFill>
                  <a:schemeClr val="bg1"/>
                </a:solidFill>
              </a:rPr>
              <a:t>ng </a:t>
            </a:r>
            <a:r>
              <a:rPr lang="en-US" sz="2400" dirty="0" err="1">
                <a:solidFill>
                  <a:schemeClr val="bg1"/>
                </a:solidFill>
              </a:rPr>
              <a:t>đặt</a:t>
            </a:r>
            <a:r>
              <a:rPr lang="en-US" sz="2400" dirty="0">
                <a:solidFill>
                  <a:schemeClr val="bg1"/>
                </a:solidFill>
              </a:rPr>
              <a:t> </a:t>
            </a:r>
            <a:r>
              <a:rPr lang="en-US" sz="2400" dirty="0" err="1">
                <a:solidFill>
                  <a:schemeClr val="bg1"/>
                </a:solidFill>
              </a:rPr>
              <a:t>quá</a:t>
            </a:r>
            <a:r>
              <a:rPr lang="en-US" sz="2400" dirty="0">
                <a:solidFill>
                  <a:schemeClr val="bg1"/>
                </a:solidFill>
              </a:rPr>
              <a:t> </a:t>
            </a:r>
            <a:r>
              <a:rPr lang="en-US" sz="2400" dirty="0" err="1">
                <a:solidFill>
                  <a:schemeClr val="bg1"/>
                </a:solidFill>
              </a:rPr>
              <a:t>nhiều</a:t>
            </a:r>
            <a:r>
              <a:rPr lang="en-US" sz="2400" dirty="0">
                <a:solidFill>
                  <a:schemeClr val="bg1"/>
                </a:solidFill>
              </a:rPr>
              <a:t> </a:t>
            </a:r>
            <a:r>
              <a:rPr lang="en-US" sz="2400" dirty="0" err="1">
                <a:solidFill>
                  <a:schemeClr val="bg1"/>
                </a:solidFill>
              </a:rPr>
              <a:t>tình</a:t>
            </a:r>
            <a:r>
              <a:rPr lang="en-US" sz="2400" dirty="0">
                <a:solidFill>
                  <a:schemeClr val="bg1"/>
                </a:solidFill>
              </a:rPr>
              <a:t> </a:t>
            </a:r>
            <a:r>
              <a:rPr lang="en-US" sz="2400" dirty="0" err="1">
                <a:solidFill>
                  <a:schemeClr val="bg1"/>
                </a:solidFill>
              </a:rPr>
              <a:t>cảm</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mình</a:t>
            </a:r>
            <a:r>
              <a:rPr lang="en-US" sz="2400" dirty="0">
                <a:solidFill>
                  <a:schemeClr val="bg1"/>
                </a:solidFill>
              </a:rPr>
              <a:t> </a:t>
            </a:r>
            <a:r>
              <a:rPr lang="en-US" sz="2400" dirty="0" err="1">
                <a:solidFill>
                  <a:schemeClr val="bg1"/>
                </a:solidFill>
              </a:rPr>
              <a:t>vào</a:t>
            </a:r>
            <a:r>
              <a:rPr lang="en-US" sz="2400" dirty="0">
                <a:solidFill>
                  <a:schemeClr val="bg1"/>
                </a:solidFill>
              </a:rPr>
              <a:t> </a:t>
            </a:r>
            <a:r>
              <a:rPr lang="en-US" sz="2400" dirty="0" err="1">
                <a:solidFill>
                  <a:schemeClr val="bg1"/>
                </a:solidFill>
              </a:rPr>
              <a:t>đó</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Hạn</a:t>
            </a:r>
            <a:r>
              <a:rPr lang="en-US" sz="2400" dirty="0">
                <a:solidFill>
                  <a:schemeClr val="bg1"/>
                </a:solidFill>
              </a:rPr>
              <a:t> </a:t>
            </a:r>
            <a:r>
              <a:rPr lang="en-US" sz="2400" dirty="0" err="1">
                <a:solidFill>
                  <a:schemeClr val="bg1"/>
                </a:solidFill>
              </a:rPr>
              <a:t>chế</a:t>
            </a:r>
            <a:r>
              <a:rPr lang="en-US" sz="2400" dirty="0">
                <a:solidFill>
                  <a:schemeClr val="bg1"/>
                </a:solidFill>
              </a:rPr>
              <a:t> </a:t>
            </a:r>
            <a:r>
              <a:rPr lang="en-US" sz="2400" dirty="0" err="1">
                <a:solidFill>
                  <a:schemeClr val="bg1"/>
                </a:solidFill>
              </a:rPr>
              <a:t>dùng</a:t>
            </a:r>
            <a:r>
              <a:rPr lang="en-US" sz="2400" dirty="0">
                <a:solidFill>
                  <a:schemeClr val="bg1"/>
                </a:solidFill>
              </a:rPr>
              <a:t> </a:t>
            </a:r>
            <a:r>
              <a:rPr lang="en-US" sz="2400" dirty="0" err="1">
                <a:solidFill>
                  <a:schemeClr val="bg1"/>
                </a:solidFill>
              </a:rPr>
              <a:t>tính</a:t>
            </a:r>
            <a:r>
              <a:rPr lang="en-US" sz="2400" dirty="0">
                <a:solidFill>
                  <a:schemeClr val="bg1"/>
                </a:solidFill>
              </a:rPr>
              <a:t> </a:t>
            </a:r>
            <a:r>
              <a:rPr lang="en-US" sz="2400" dirty="0" err="1">
                <a:solidFill>
                  <a:schemeClr val="bg1"/>
                </a:solidFill>
              </a:rPr>
              <a:t>từ</a:t>
            </a:r>
            <a:endParaRPr lang="en-US" sz="2400" dirty="0">
              <a:solidFill>
                <a:schemeClr val="bg1"/>
              </a:solidFill>
            </a:endParaRPr>
          </a:p>
          <a:p>
            <a:pPr lvl="0"/>
            <a:r>
              <a:rPr lang="en-US" sz="2400" b="1" dirty="0" err="1">
                <a:solidFill>
                  <a:schemeClr val="bg1"/>
                </a:solidFill>
              </a:rPr>
              <a:t>Lưu</a:t>
            </a:r>
            <a:r>
              <a:rPr lang="en-US" sz="2400" b="1" dirty="0">
                <a:solidFill>
                  <a:schemeClr val="bg1"/>
                </a:solidFill>
              </a:rPr>
              <a:t> ý</a:t>
            </a:r>
            <a:r>
              <a:rPr lang="en-US" sz="2400" dirty="0">
                <a:solidFill>
                  <a:schemeClr val="bg1"/>
                </a:solidFill>
              </a:rPr>
              <a:t>: </a:t>
            </a:r>
            <a:r>
              <a:rPr lang="en-US" sz="2400" dirty="0" err="1">
                <a:solidFill>
                  <a:schemeClr val="bg1"/>
                </a:solidFill>
              </a:rPr>
              <a:t>Hãy</a:t>
            </a:r>
            <a:r>
              <a:rPr lang="en-US" sz="2400" dirty="0">
                <a:solidFill>
                  <a:schemeClr val="bg1"/>
                </a:solidFill>
              </a:rPr>
              <a:t> </a:t>
            </a:r>
            <a:r>
              <a:rPr lang="en-US" sz="2400" dirty="0" err="1">
                <a:solidFill>
                  <a:schemeClr val="bg1"/>
                </a:solidFill>
              </a:rPr>
              <a:t>thật</a:t>
            </a:r>
            <a:r>
              <a:rPr lang="en-US" sz="2400" dirty="0">
                <a:solidFill>
                  <a:schemeClr val="bg1"/>
                </a:solidFill>
              </a:rPr>
              <a:t> </a:t>
            </a:r>
            <a:r>
              <a:rPr lang="en-US" sz="2400" dirty="0" err="1">
                <a:solidFill>
                  <a:schemeClr val="bg1"/>
                </a:solidFill>
              </a:rPr>
              <a:t>sự</a:t>
            </a:r>
            <a:r>
              <a:rPr lang="en-US" sz="2400" dirty="0">
                <a:solidFill>
                  <a:schemeClr val="bg1"/>
                </a:solidFill>
              </a:rPr>
              <a:t> </a:t>
            </a:r>
            <a:r>
              <a:rPr lang="en-US" sz="2400" dirty="0" err="1">
                <a:solidFill>
                  <a:schemeClr val="bg1"/>
                </a:solidFill>
              </a:rPr>
              <a:t>nghiêm</a:t>
            </a:r>
            <a:r>
              <a:rPr lang="en-US" sz="2400" dirty="0">
                <a:solidFill>
                  <a:schemeClr val="bg1"/>
                </a:solidFill>
              </a:rPr>
              <a:t> </a:t>
            </a:r>
            <a:r>
              <a:rPr lang="en-US" sz="2400" dirty="0" err="1">
                <a:solidFill>
                  <a:schemeClr val="bg1"/>
                </a:solidFill>
              </a:rPr>
              <a:t>túc</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đặt</a:t>
            </a:r>
            <a:r>
              <a:rPr lang="en-US" sz="2400" dirty="0">
                <a:solidFill>
                  <a:schemeClr val="bg1"/>
                </a:solidFill>
              </a:rPr>
              <a:t> </a:t>
            </a:r>
            <a:r>
              <a:rPr lang="en-US" sz="2400" dirty="0" err="1">
                <a:solidFill>
                  <a:schemeClr val="bg1"/>
                </a:solidFill>
              </a:rPr>
              <a:t>cái</a:t>
            </a:r>
            <a:r>
              <a:rPr lang="en-US" sz="2400" dirty="0">
                <a:solidFill>
                  <a:schemeClr val="bg1"/>
                </a:solidFill>
              </a:rPr>
              <a:t> </a:t>
            </a:r>
            <a:r>
              <a:rPr lang="en-US" sz="2400" dirty="0" err="1">
                <a:solidFill>
                  <a:schemeClr val="bg1"/>
                </a:solidFill>
              </a:rPr>
              <a:t>tâm</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mình</a:t>
            </a:r>
            <a:r>
              <a:rPr lang="en-US" sz="2400" dirty="0">
                <a:solidFill>
                  <a:schemeClr val="bg1"/>
                </a:solidFill>
              </a:rPr>
              <a:t> </a:t>
            </a:r>
            <a:r>
              <a:rPr lang="en-US" sz="2400" dirty="0" err="1">
                <a:solidFill>
                  <a:schemeClr val="bg1"/>
                </a:solidFill>
              </a:rPr>
              <a:t>vào</a:t>
            </a:r>
            <a:r>
              <a:rPr lang="en-US" sz="2400" dirty="0">
                <a:solidFill>
                  <a:schemeClr val="bg1"/>
                </a:solidFill>
              </a:rPr>
              <a:t> </a:t>
            </a:r>
            <a:r>
              <a:rPr lang="en-US" sz="2400" dirty="0" err="1">
                <a:solidFill>
                  <a:schemeClr val="bg1"/>
                </a:solidFill>
              </a:rPr>
              <a:t>bài</a:t>
            </a:r>
            <a:r>
              <a:rPr lang="en-US" sz="2400" dirty="0">
                <a:solidFill>
                  <a:schemeClr val="bg1"/>
                </a:solidFill>
              </a:rPr>
              <a:t> </a:t>
            </a:r>
            <a:r>
              <a:rPr lang="en-US" sz="2400" dirty="0" err="1">
                <a:solidFill>
                  <a:schemeClr val="bg1"/>
                </a:solidFill>
              </a:rPr>
              <a:t>viết</a:t>
            </a:r>
            <a:endParaRPr lang="vi-VN" sz="2400" dirty="0">
              <a:solidFill>
                <a:schemeClr val="bg1"/>
              </a:solidFill>
            </a:endParaRPr>
          </a:p>
        </p:txBody>
      </p:sp>
    </p:spTree>
    <p:extLst>
      <p:ext uri="{BB962C8B-B14F-4D97-AF65-F5344CB8AC3E}">
        <p14:creationId xmlns:p14="http://schemas.microsoft.com/office/powerpoint/2010/main" val="364441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b="1" dirty="0"/>
              <a:t>BIÊN TẬP NỘI DUNG VÀ CHÈN HÌNH ẢNH</a:t>
            </a:r>
            <a:endParaRPr lang="vi-VN" dirty="0"/>
          </a:p>
        </p:txBody>
      </p:sp>
      <p:sp>
        <p:nvSpPr>
          <p:cNvPr id="10" name="Freeform 9"/>
          <p:cNvSpPr/>
          <p:nvPr/>
        </p:nvSpPr>
        <p:spPr>
          <a:xfrm>
            <a:off x="2642728" y="2990338"/>
            <a:ext cx="1081520" cy="87286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57A7BD"/>
              </a:solidFill>
            </a:endParaRPr>
          </a:p>
        </p:txBody>
      </p:sp>
    </p:spTree>
    <p:extLst>
      <p:ext uri="{BB962C8B-B14F-4D97-AF65-F5344CB8AC3E}">
        <p14:creationId xmlns:p14="http://schemas.microsoft.com/office/powerpoint/2010/main" val="373556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F46059-2625-D7CE-31FC-8CBC9B3342A8}"/>
              </a:ext>
            </a:extLst>
          </p:cNvPr>
          <p:cNvPicPr>
            <a:picLocks noChangeAspect="1"/>
          </p:cNvPicPr>
          <p:nvPr/>
        </p:nvPicPr>
        <p:blipFill>
          <a:blip r:embed="rId2"/>
          <a:stretch>
            <a:fillRect/>
          </a:stretch>
        </p:blipFill>
        <p:spPr>
          <a:xfrm>
            <a:off x="0" y="0"/>
            <a:ext cx="12192000" cy="6867983"/>
          </a:xfrm>
          <a:prstGeom prst="rect">
            <a:avLst/>
          </a:prstGeom>
        </p:spPr>
      </p:pic>
      <p:sp>
        <p:nvSpPr>
          <p:cNvPr id="2" name="Title 1">
            <a:extLst>
              <a:ext uri="{FF2B5EF4-FFF2-40B4-BE49-F238E27FC236}">
                <a16:creationId xmlns:a16="http://schemas.microsoft.com/office/drawing/2014/main" id="{6ABBF7E7-F291-D9C5-3CAD-0ADECED32929}"/>
              </a:ext>
            </a:extLst>
          </p:cNvPr>
          <p:cNvSpPr>
            <a:spLocks noGrp="1"/>
          </p:cNvSpPr>
          <p:nvPr>
            <p:ph type="title"/>
          </p:nvPr>
        </p:nvSpPr>
        <p:spPr>
          <a:xfrm>
            <a:off x="2802147" y="588790"/>
            <a:ext cx="3374136" cy="5567891"/>
          </a:xfrm>
        </p:spPr>
        <p:txBody>
          <a:bodyPr>
            <a:normAutofit/>
          </a:bodyPr>
          <a:lstStyle/>
          <a:p>
            <a:pPr rtl="0">
              <a:lnSpc>
                <a:spcPct val="100000"/>
              </a:lnSpc>
              <a:spcBef>
                <a:spcPts val="0"/>
              </a:spcBef>
              <a:spcAft>
                <a:spcPts val="0"/>
              </a:spcAft>
            </a:pPr>
            <a:r>
              <a:rPr lang="vi-VN" sz="6000" dirty="0">
                <a:solidFill>
                  <a:schemeClr val="accent5">
                    <a:lumMod val="50000"/>
                  </a:schemeClr>
                </a:solidFill>
              </a:rPr>
              <a:t>MỤC</a:t>
            </a:r>
            <a:br>
              <a:rPr lang="vi-VN" sz="6000" dirty="0">
                <a:solidFill>
                  <a:schemeClr val="accent5">
                    <a:lumMod val="50000"/>
                  </a:schemeClr>
                </a:solidFill>
              </a:rPr>
            </a:br>
            <a:r>
              <a:rPr lang="vi-VN" sz="6000" dirty="0">
                <a:solidFill>
                  <a:schemeClr val="accent5">
                    <a:lumMod val="50000"/>
                  </a:schemeClr>
                </a:solidFill>
              </a:rPr>
              <a:t>TIÊU</a:t>
            </a:r>
            <a:endParaRPr lang="en-US" sz="6000" dirty="0">
              <a:solidFill>
                <a:schemeClr val="accent5">
                  <a:lumMod val="50000"/>
                </a:schemeClr>
              </a:solidFill>
            </a:endParaRPr>
          </a:p>
        </p:txBody>
      </p:sp>
      <p:graphicFrame>
        <p:nvGraphicFramePr>
          <p:cNvPr id="13" name="Content Placeholder 2">
            <a:extLst>
              <a:ext uri="{FF2B5EF4-FFF2-40B4-BE49-F238E27FC236}">
                <a16:creationId xmlns:a16="http://schemas.microsoft.com/office/drawing/2014/main" id="{5B1D87FC-6385-5CD4-39E2-702582F69E5F}"/>
              </a:ext>
            </a:extLst>
          </p:cNvPr>
          <p:cNvGraphicFramePr>
            <a:graphicFrameLocks noGrp="1"/>
          </p:cNvGraphicFramePr>
          <p:nvPr>
            <p:ph idx="1"/>
            <p:extLst>
              <p:ext uri="{D42A27DB-BD31-4B8C-83A1-F6EECF244321}">
                <p14:modId xmlns:p14="http://schemas.microsoft.com/office/powerpoint/2010/main" val="75305915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50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84B3063-3D82-4D46-8349-983DEAF4FB7B}"/>
              </a:ext>
            </a:extLst>
          </p:cNvPr>
          <p:cNvSpPr/>
          <p:nvPr/>
        </p:nvSpPr>
        <p:spPr>
          <a:xfrm>
            <a:off x="0" y="-38201"/>
            <a:ext cx="12192000"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highlight>
                <a:srgbClr val="57A7BD"/>
              </a:highlight>
            </a:endParaRPr>
          </a:p>
        </p:txBody>
      </p:sp>
      <p:sp>
        <p:nvSpPr>
          <p:cNvPr id="9" name="Text Placeholder 17"/>
          <p:cNvSpPr txBox="1">
            <a:spLocks/>
          </p:cNvSpPr>
          <p:nvPr/>
        </p:nvSpPr>
        <p:spPr>
          <a:xfrm>
            <a:off x="2126565" y="648145"/>
            <a:ext cx="6276123" cy="328116"/>
          </a:xfrm>
          <a:prstGeom prst="rect">
            <a:avLst/>
          </a:prstGeom>
          <a:noFill/>
          <a:ln w="19050">
            <a:noFill/>
          </a:ln>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en-US" sz="3733" b="1">
                <a:solidFill>
                  <a:schemeClr val="bg1"/>
                </a:solidFill>
              </a:rPr>
              <a:t>Biên tập nội dung</a:t>
            </a:r>
            <a:endParaRPr lang="vi-VN" sz="3733">
              <a:solidFill>
                <a:schemeClr val="bg1"/>
              </a:solidFill>
            </a:endParaRPr>
          </a:p>
        </p:txBody>
      </p:sp>
      <p:sp>
        <p:nvSpPr>
          <p:cNvPr id="35" name="Oval 34">
            <a:extLst>
              <a:ext uri="{FF2B5EF4-FFF2-40B4-BE49-F238E27FC236}">
                <a16:creationId xmlns:a16="http://schemas.microsoft.com/office/drawing/2014/main" id="{BAB9702C-D130-469D-AC7A-66C4369C478D}"/>
              </a:ext>
            </a:extLst>
          </p:cNvPr>
          <p:cNvSpPr/>
          <p:nvPr/>
        </p:nvSpPr>
        <p:spPr>
          <a:xfrm>
            <a:off x="431371" y="140128"/>
            <a:ext cx="1344149" cy="1344149"/>
          </a:xfrm>
          <a:prstGeom prst="ellipse">
            <a:avLst/>
          </a:prstGeom>
          <a:solidFill>
            <a:schemeClr val="bg1"/>
          </a:solidFill>
          <a:ln w="41275">
            <a:solidFill>
              <a:srgbClr val="69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8" name="Freeform 25">
            <a:extLst>
              <a:ext uri="{FF2B5EF4-FFF2-40B4-BE49-F238E27FC236}">
                <a16:creationId xmlns:a16="http://schemas.microsoft.com/office/drawing/2014/main" id="{A14CF50E-BD94-4816-B12F-4392EA0D387A}"/>
              </a:ext>
            </a:extLst>
          </p:cNvPr>
          <p:cNvSpPr/>
          <p:nvPr/>
        </p:nvSpPr>
        <p:spPr>
          <a:xfrm>
            <a:off x="917929" y="57015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sp>
        <p:nvSpPr>
          <p:cNvPr id="2" name="Rectangle 1">
            <a:extLst>
              <a:ext uri="{FF2B5EF4-FFF2-40B4-BE49-F238E27FC236}">
                <a16:creationId xmlns:a16="http://schemas.microsoft.com/office/drawing/2014/main" id="{C4F3B328-D76C-469E-992A-E94B767D8F80}"/>
              </a:ext>
            </a:extLst>
          </p:cNvPr>
          <p:cNvSpPr/>
          <p:nvPr/>
        </p:nvSpPr>
        <p:spPr>
          <a:xfrm>
            <a:off x="2351584" y="3467878"/>
            <a:ext cx="8064896" cy="1938992"/>
          </a:xfrm>
          <a:prstGeom prst="rect">
            <a:avLst/>
          </a:prstGeom>
          <a:ln w="28575">
            <a:solidFill>
              <a:schemeClr val="bg1"/>
            </a:solidFill>
          </a:ln>
        </p:spPr>
        <p:txBody>
          <a:bodyPr wrap="square">
            <a:spAutoFit/>
          </a:bodyPr>
          <a:lstStyle/>
          <a:p>
            <a:pPr marL="380990" indent="-380990">
              <a:buFont typeface="Wingdings" panose="05000000000000000000" pitchFamily="2" charset="2"/>
              <a:buChar char="v"/>
            </a:pPr>
            <a:r>
              <a:rPr lang="en-US" sz="2400" dirty="0" err="1">
                <a:solidFill>
                  <a:schemeClr val="bg1"/>
                </a:solidFill>
              </a:rPr>
              <a:t>Đọc</a:t>
            </a:r>
            <a:r>
              <a:rPr lang="en-US" sz="2400" dirty="0">
                <a:solidFill>
                  <a:schemeClr val="bg1"/>
                </a:solidFill>
              </a:rPr>
              <a:t> </a:t>
            </a:r>
            <a:r>
              <a:rPr lang="en-US" sz="2400" dirty="0" err="1">
                <a:solidFill>
                  <a:schemeClr val="bg1"/>
                </a:solidFill>
              </a:rPr>
              <a:t>kỹ</a:t>
            </a:r>
            <a:r>
              <a:rPr lang="en-US" sz="2400" dirty="0">
                <a:solidFill>
                  <a:schemeClr val="bg1"/>
                </a:solidFill>
              </a:rPr>
              <a:t> </a:t>
            </a:r>
            <a:r>
              <a:rPr lang="en-US" sz="2400" dirty="0" err="1">
                <a:solidFill>
                  <a:schemeClr val="bg1"/>
                </a:solidFill>
              </a:rPr>
              <a:t>bài</a:t>
            </a:r>
            <a:r>
              <a:rPr lang="en-US" sz="2400" dirty="0">
                <a:solidFill>
                  <a:schemeClr val="bg1"/>
                </a:solidFill>
              </a:rPr>
              <a:t> </a:t>
            </a:r>
            <a:r>
              <a:rPr lang="en-US" sz="2400" dirty="0" err="1">
                <a:solidFill>
                  <a:schemeClr val="bg1"/>
                </a:solidFill>
              </a:rPr>
              <a:t>viết</a:t>
            </a:r>
            <a:r>
              <a:rPr lang="en-US" sz="2400" dirty="0">
                <a:solidFill>
                  <a:schemeClr val="bg1"/>
                </a:solidFill>
              </a:rPr>
              <a:t> </a:t>
            </a:r>
            <a:r>
              <a:rPr lang="en-US" sz="2400" dirty="0" err="1">
                <a:solidFill>
                  <a:schemeClr val="bg1"/>
                </a:solidFill>
              </a:rPr>
              <a:t>xem</a:t>
            </a:r>
            <a:r>
              <a:rPr lang="en-US" sz="2400" dirty="0">
                <a:solidFill>
                  <a:schemeClr val="bg1"/>
                </a:solidFill>
              </a:rPr>
              <a:t> </a:t>
            </a:r>
            <a:r>
              <a:rPr lang="en-US" sz="2400" dirty="0" err="1">
                <a:solidFill>
                  <a:schemeClr val="bg1"/>
                </a:solidFill>
              </a:rPr>
              <a:t>thông</a:t>
            </a:r>
            <a:r>
              <a:rPr lang="en-US" sz="2400" dirty="0">
                <a:solidFill>
                  <a:schemeClr val="bg1"/>
                </a:solidFill>
              </a:rPr>
              <a:t> tin </a:t>
            </a:r>
            <a:r>
              <a:rPr lang="en-US" sz="2400" dirty="0" err="1">
                <a:solidFill>
                  <a:schemeClr val="bg1"/>
                </a:solidFill>
              </a:rPr>
              <a:t>nào</a:t>
            </a:r>
            <a:r>
              <a:rPr lang="en-US" sz="2400" dirty="0">
                <a:solidFill>
                  <a:schemeClr val="bg1"/>
                </a:solidFill>
              </a:rPr>
              <a:t> </a:t>
            </a:r>
            <a:r>
              <a:rPr lang="en-US" sz="2400" dirty="0" err="1">
                <a:solidFill>
                  <a:schemeClr val="bg1"/>
                </a:solidFill>
              </a:rPr>
              <a:t>đang</a:t>
            </a:r>
            <a:r>
              <a:rPr lang="en-US" sz="2400" dirty="0">
                <a:solidFill>
                  <a:schemeClr val="bg1"/>
                </a:solidFill>
              </a:rPr>
              <a:t> </a:t>
            </a:r>
            <a:r>
              <a:rPr lang="en-US" sz="2400" dirty="0" err="1">
                <a:solidFill>
                  <a:schemeClr val="bg1"/>
                </a:solidFill>
              </a:rPr>
              <a:t>thừa</a:t>
            </a:r>
            <a:r>
              <a:rPr lang="en-US" sz="2400" dirty="0">
                <a:solidFill>
                  <a:schemeClr val="bg1"/>
                </a:solidFill>
              </a:rPr>
              <a:t>, </a:t>
            </a:r>
            <a:r>
              <a:rPr lang="en-US" sz="2400" dirty="0" err="1">
                <a:solidFill>
                  <a:schemeClr val="bg1"/>
                </a:solidFill>
              </a:rPr>
              <a:t>thông</a:t>
            </a:r>
            <a:r>
              <a:rPr lang="en-US" sz="2400" dirty="0">
                <a:solidFill>
                  <a:schemeClr val="bg1"/>
                </a:solidFill>
              </a:rPr>
              <a:t> tin </a:t>
            </a:r>
            <a:r>
              <a:rPr lang="en-US" sz="2400" dirty="0" err="1">
                <a:solidFill>
                  <a:schemeClr val="bg1"/>
                </a:solidFill>
              </a:rPr>
              <a:t>nào</a:t>
            </a:r>
            <a:r>
              <a:rPr lang="en-US" sz="2400" dirty="0">
                <a:solidFill>
                  <a:schemeClr val="bg1"/>
                </a:solidFill>
              </a:rPr>
              <a:t> </a:t>
            </a:r>
            <a:r>
              <a:rPr lang="en-US" sz="2400" dirty="0" err="1">
                <a:solidFill>
                  <a:schemeClr val="bg1"/>
                </a:solidFill>
              </a:rPr>
              <a:t>cần</a:t>
            </a:r>
            <a:r>
              <a:rPr lang="en-US" sz="2400" dirty="0">
                <a:solidFill>
                  <a:schemeClr val="bg1"/>
                </a:solidFill>
              </a:rPr>
              <a:t> </a:t>
            </a:r>
            <a:r>
              <a:rPr lang="en-US" sz="2400" dirty="0" err="1">
                <a:solidFill>
                  <a:schemeClr val="bg1"/>
                </a:solidFill>
              </a:rPr>
              <a:t>bổ</a:t>
            </a:r>
            <a:r>
              <a:rPr lang="en-US" sz="2400" dirty="0">
                <a:solidFill>
                  <a:schemeClr val="bg1"/>
                </a:solidFill>
              </a:rPr>
              <a:t> sung</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Kiểm</a:t>
            </a:r>
            <a:r>
              <a:rPr lang="en-US" sz="2400" dirty="0">
                <a:solidFill>
                  <a:schemeClr val="bg1"/>
                </a:solidFill>
              </a:rPr>
              <a:t> </a:t>
            </a:r>
            <a:r>
              <a:rPr lang="en-US" sz="2400" dirty="0" err="1">
                <a:solidFill>
                  <a:schemeClr val="bg1"/>
                </a:solidFill>
              </a:rPr>
              <a:t>tra</a:t>
            </a:r>
            <a:r>
              <a:rPr lang="en-US" sz="2400" dirty="0">
                <a:solidFill>
                  <a:schemeClr val="bg1"/>
                </a:solidFill>
              </a:rPr>
              <a:t> </a:t>
            </a:r>
            <a:r>
              <a:rPr lang="en-US" sz="2400" dirty="0" err="1">
                <a:solidFill>
                  <a:schemeClr val="bg1"/>
                </a:solidFill>
              </a:rPr>
              <a:t>lỗi</a:t>
            </a:r>
            <a:r>
              <a:rPr lang="en-US" sz="2400" dirty="0">
                <a:solidFill>
                  <a:schemeClr val="bg1"/>
                </a:solidFill>
              </a:rPr>
              <a:t> </a:t>
            </a:r>
            <a:r>
              <a:rPr lang="en-US" sz="2400" dirty="0" err="1">
                <a:solidFill>
                  <a:schemeClr val="bg1"/>
                </a:solidFill>
              </a:rPr>
              <a:t>morat</a:t>
            </a:r>
            <a:r>
              <a:rPr lang="en-US" sz="2400" dirty="0">
                <a:solidFill>
                  <a:schemeClr val="bg1"/>
                </a:solidFill>
              </a:rPr>
              <a:t>, </a:t>
            </a:r>
            <a:r>
              <a:rPr lang="en-US" sz="2400" dirty="0" err="1">
                <a:solidFill>
                  <a:schemeClr val="bg1"/>
                </a:solidFill>
              </a:rPr>
              <a:t>lỗi</a:t>
            </a:r>
            <a:r>
              <a:rPr lang="en-US" sz="2400" dirty="0">
                <a:solidFill>
                  <a:schemeClr val="bg1"/>
                </a:solidFill>
              </a:rPr>
              <a:t> </a:t>
            </a:r>
            <a:r>
              <a:rPr lang="en-US" sz="2400" dirty="0" err="1">
                <a:solidFill>
                  <a:schemeClr val="bg1"/>
                </a:solidFill>
              </a:rPr>
              <a:t>chính</a:t>
            </a:r>
            <a:r>
              <a:rPr lang="en-US" sz="2400" dirty="0">
                <a:solidFill>
                  <a:schemeClr val="bg1"/>
                </a:solidFill>
              </a:rPr>
              <a:t> </a:t>
            </a:r>
            <a:r>
              <a:rPr lang="en-US" sz="2400" dirty="0" err="1">
                <a:solidFill>
                  <a:schemeClr val="bg1"/>
                </a:solidFill>
              </a:rPr>
              <a:t>tả</a:t>
            </a:r>
            <a:r>
              <a:rPr lang="en-US" sz="2400" dirty="0">
                <a:solidFill>
                  <a:schemeClr val="bg1"/>
                </a:solidFill>
              </a:rPr>
              <a:t> </a:t>
            </a:r>
          </a:p>
          <a:p>
            <a:pPr marL="380990" indent="-380990">
              <a:buFont typeface="Wingdings" panose="05000000000000000000" pitchFamily="2" charset="2"/>
              <a:buChar char="v"/>
            </a:pPr>
            <a:r>
              <a:rPr lang="en-US" sz="2400" dirty="0" err="1">
                <a:solidFill>
                  <a:schemeClr val="bg1"/>
                </a:solidFill>
              </a:rPr>
              <a:t>Kiểm</a:t>
            </a:r>
            <a:r>
              <a:rPr lang="en-US" sz="2400" dirty="0">
                <a:solidFill>
                  <a:schemeClr val="bg1"/>
                </a:solidFill>
              </a:rPr>
              <a:t> </a:t>
            </a:r>
            <a:r>
              <a:rPr lang="en-US" sz="2400" dirty="0" err="1">
                <a:solidFill>
                  <a:schemeClr val="bg1"/>
                </a:solidFill>
              </a:rPr>
              <a:t>tra</a:t>
            </a:r>
            <a:r>
              <a:rPr lang="en-US" sz="2400" dirty="0">
                <a:solidFill>
                  <a:schemeClr val="bg1"/>
                </a:solidFill>
              </a:rPr>
              <a:t> </a:t>
            </a:r>
            <a:r>
              <a:rPr lang="en-US" sz="2400" dirty="0" err="1">
                <a:solidFill>
                  <a:schemeClr val="bg1"/>
                </a:solidFill>
              </a:rPr>
              <a:t>lỗi</a:t>
            </a:r>
            <a:r>
              <a:rPr lang="en-US" sz="2400" dirty="0">
                <a:solidFill>
                  <a:schemeClr val="bg1"/>
                </a:solidFill>
              </a:rPr>
              <a:t> </a:t>
            </a:r>
            <a:r>
              <a:rPr lang="en-US" sz="2400" dirty="0" err="1">
                <a:solidFill>
                  <a:schemeClr val="bg1"/>
                </a:solidFill>
              </a:rPr>
              <a:t>biên</a:t>
            </a:r>
            <a:r>
              <a:rPr lang="en-US" sz="2400" dirty="0">
                <a:solidFill>
                  <a:schemeClr val="bg1"/>
                </a:solidFill>
              </a:rPr>
              <a:t> </a:t>
            </a:r>
            <a:r>
              <a:rPr lang="en-US" sz="2400" dirty="0" err="1">
                <a:solidFill>
                  <a:schemeClr val="bg1"/>
                </a:solidFill>
              </a:rPr>
              <a:t>tập</a:t>
            </a:r>
            <a:r>
              <a:rPr lang="en-US" sz="2400" dirty="0">
                <a:solidFill>
                  <a:schemeClr val="bg1"/>
                </a:solidFill>
              </a:rPr>
              <a:t> (</a:t>
            </a:r>
            <a:r>
              <a:rPr lang="en-US" sz="2400" dirty="0" err="1">
                <a:solidFill>
                  <a:schemeClr val="bg1"/>
                </a:solidFill>
              </a:rPr>
              <a:t>lỗi</a:t>
            </a:r>
            <a:r>
              <a:rPr lang="en-US" sz="2400" dirty="0">
                <a:solidFill>
                  <a:schemeClr val="bg1"/>
                </a:solidFill>
              </a:rPr>
              <a:t> </a:t>
            </a:r>
            <a:r>
              <a:rPr lang="en-US" sz="2400" dirty="0" err="1">
                <a:solidFill>
                  <a:schemeClr val="bg1"/>
                </a:solidFill>
              </a:rPr>
              <a:t>dùng</a:t>
            </a:r>
            <a:r>
              <a:rPr lang="en-US" sz="2400" dirty="0">
                <a:solidFill>
                  <a:schemeClr val="bg1"/>
                </a:solidFill>
              </a:rPr>
              <a:t> </a:t>
            </a:r>
            <a:r>
              <a:rPr lang="en-US" sz="2400" dirty="0" err="1">
                <a:solidFill>
                  <a:schemeClr val="bg1"/>
                </a:solidFill>
              </a:rPr>
              <a:t>từ</a:t>
            </a:r>
            <a:r>
              <a:rPr lang="en-US" sz="2400" dirty="0">
                <a:solidFill>
                  <a:schemeClr val="bg1"/>
                </a:solidFill>
              </a:rPr>
              <a:t>, </a:t>
            </a:r>
            <a:r>
              <a:rPr lang="en-US" sz="2400" dirty="0" err="1">
                <a:solidFill>
                  <a:schemeClr val="bg1"/>
                </a:solidFill>
              </a:rPr>
              <a:t>lỗi</a:t>
            </a:r>
            <a:r>
              <a:rPr lang="en-US" sz="2400" dirty="0">
                <a:solidFill>
                  <a:schemeClr val="bg1"/>
                </a:solidFill>
              </a:rPr>
              <a:t> </a:t>
            </a:r>
            <a:r>
              <a:rPr lang="en-US" sz="2400" dirty="0" err="1">
                <a:solidFill>
                  <a:schemeClr val="bg1"/>
                </a:solidFill>
              </a:rPr>
              <a:t>thừa</a:t>
            </a:r>
            <a:r>
              <a:rPr lang="en-US" sz="2400" dirty="0">
                <a:solidFill>
                  <a:schemeClr val="bg1"/>
                </a:solidFill>
              </a:rPr>
              <a:t> </a:t>
            </a:r>
            <a:r>
              <a:rPr lang="en-US" sz="2400" dirty="0" err="1">
                <a:solidFill>
                  <a:schemeClr val="bg1"/>
                </a:solidFill>
              </a:rPr>
              <a:t>từ</a:t>
            </a:r>
            <a:r>
              <a:rPr lang="en-US" sz="2400" dirty="0">
                <a:solidFill>
                  <a:schemeClr val="bg1"/>
                </a:solidFill>
              </a:rPr>
              <a:t>)</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Bài</a:t>
            </a:r>
            <a:r>
              <a:rPr lang="en-US" sz="2400" dirty="0">
                <a:solidFill>
                  <a:schemeClr val="bg1"/>
                </a:solidFill>
              </a:rPr>
              <a:t> </a:t>
            </a:r>
            <a:r>
              <a:rPr lang="en-US" sz="2400" dirty="0" err="1">
                <a:solidFill>
                  <a:schemeClr val="bg1"/>
                </a:solidFill>
              </a:rPr>
              <a:t>viết</a:t>
            </a:r>
            <a:r>
              <a:rPr lang="en-US" sz="2400" dirty="0">
                <a:solidFill>
                  <a:schemeClr val="bg1"/>
                </a:solidFill>
              </a:rPr>
              <a:t> </a:t>
            </a:r>
            <a:r>
              <a:rPr lang="en-US" sz="2400" dirty="0" err="1">
                <a:solidFill>
                  <a:schemeClr val="bg1"/>
                </a:solidFill>
              </a:rPr>
              <a:t>không</a:t>
            </a:r>
            <a:r>
              <a:rPr lang="en-US" sz="2400" dirty="0">
                <a:solidFill>
                  <a:schemeClr val="bg1"/>
                </a:solidFill>
              </a:rPr>
              <a:t> </a:t>
            </a:r>
            <a:r>
              <a:rPr lang="en-US" sz="2400" dirty="0" err="1">
                <a:solidFill>
                  <a:schemeClr val="bg1"/>
                </a:solidFill>
              </a:rPr>
              <a:t>nên</a:t>
            </a:r>
            <a:r>
              <a:rPr lang="en-US" sz="2400" dirty="0">
                <a:solidFill>
                  <a:schemeClr val="bg1"/>
                </a:solidFill>
              </a:rPr>
              <a:t> </a:t>
            </a:r>
            <a:r>
              <a:rPr lang="en-US" sz="2400" dirty="0" err="1">
                <a:solidFill>
                  <a:schemeClr val="bg1"/>
                </a:solidFill>
              </a:rPr>
              <a:t>quá</a:t>
            </a:r>
            <a:r>
              <a:rPr lang="en-US" sz="2400" dirty="0">
                <a:solidFill>
                  <a:schemeClr val="bg1"/>
                </a:solidFill>
              </a:rPr>
              <a:t> 1200 </a:t>
            </a:r>
            <a:r>
              <a:rPr lang="en-US" sz="2400" dirty="0" err="1">
                <a:solidFill>
                  <a:schemeClr val="bg1"/>
                </a:solidFill>
              </a:rPr>
              <a:t>chữ</a:t>
            </a:r>
            <a:endParaRPr lang="vi-VN" sz="2400" dirty="0">
              <a:solidFill>
                <a:schemeClr val="bg1"/>
              </a:solidFill>
            </a:endParaRPr>
          </a:p>
        </p:txBody>
      </p:sp>
    </p:spTree>
    <p:extLst>
      <p:ext uri="{BB962C8B-B14F-4D97-AF65-F5344CB8AC3E}">
        <p14:creationId xmlns:p14="http://schemas.microsoft.com/office/powerpoint/2010/main" val="322810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84B3063-3D82-4D46-8349-983DEAF4FB7B}"/>
              </a:ext>
            </a:extLst>
          </p:cNvPr>
          <p:cNvSpPr/>
          <p:nvPr/>
        </p:nvSpPr>
        <p:spPr>
          <a:xfrm>
            <a:off x="0" y="0"/>
            <a:ext cx="12192000"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highlight>
                <a:srgbClr val="57A7BD"/>
              </a:highlight>
            </a:endParaRPr>
          </a:p>
        </p:txBody>
      </p:sp>
      <p:sp>
        <p:nvSpPr>
          <p:cNvPr id="10" name="Text Placeholder 17">
            <a:extLst>
              <a:ext uri="{FF2B5EF4-FFF2-40B4-BE49-F238E27FC236}">
                <a16:creationId xmlns:a16="http://schemas.microsoft.com/office/drawing/2014/main" id="{E7740A00-4B13-4EAE-9CAC-710CADC13BE3}"/>
              </a:ext>
            </a:extLst>
          </p:cNvPr>
          <p:cNvSpPr txBox="1">
            <a:spLocks/>
          </p:cNvSpPr>
          <p:nvPr/>
        </p:nvSpPr>
        <p:spPr>
          <a:xfrm>
            <a:off x="2255573" y="850226"/>
            <a:ext cx="5920027" cy="328116"/>
          </a:xfrm>
          <a:prstGeom prst="rect">
            <a:avLst/>
          </a:prstGeom>
          <a:noFill/>
          <a:ln w="19050">
            <a:noFill/>
          </a:ln>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3733" b="1">
                <a:solidFill>
                  <a:schemeClr val="bg1"/>
                </a:solidFill>
              </a:rPr>
              <a:t>Chèn hình ảnh</a:t>
            </a:r>
            <a:endParaRPr lang="vi-VN" sz="3733">
              <a:solidFill>
                <a:schemeClr val="bg1"/>
              </a:solidFill>
            </a:endParaRPr>
          </a:p>
          <a:p>
            <a:pPr lvl="0"/>
            <a:endParaRPr lang="vi-VN" sz="2400">
              <a:solidFill>
                <a:schemeClr val="bg1"/>
              </a:solidFill>
            </a:endParaRPr>
          </a:p>
        </p:txBody>
      </p:sp>
      <p:sp>
        <p:nvSpPr>
          <p:cNvPr id="11" name="Oval 10">
            <a:extLst>
              <a:ext uri="{FF2B5EF4-FFF2-40B4-BE49-F238E27FC236}">
                <a16:creationId xmlns:a16="http://schemas.microsoft.com/office/drawing/2014/main" id="{8C2834E6-F24D-4380-9D5B-40795ECA72E0}"/>
              </a:ext>
            </a:extLst>
          </p:cNvPr>
          <p:cNvSpPr/>
          <p:nvPr/>
        </p:nvSpPr>
        <p:spPr>
          <a:xfrm>
            <a:off x="582732" y="178330"/>
            <a:ext cx="1344149" cy="1344149"/>
          </a:xfrm>
          <a:prstGeom prst="ellipse">
            <a:avLst/>
          </a:prstGeom>
          <a:solidFill>
            <a:schemeClr val="bg1"/>
          </a:solidFill>
          <a:ln w="41275">
            <a:solidFill>
              <a:srgbClr val="69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30">
            <a:extLst>
              <a:ext uri="{FF2B5EF4-FFF2-40B4-BE49-F238E27FC236}">
                <a16:creationId xmlns:a16="http://schemas.microsoft.com/office/drawing/2014/main" id="{E6950CBA-C7F3-4DC1-9188-9F8AD79FFF13}"/>
              </a:ext>
            </a:extLst>
          </p:cNvPr>
          <p:cNvSpPr/>
          <p:nvPr/>
        </p:nvSpPr>
        <p:spPr>
          <a:xfrm>
            <a:off x="1043334" y="639550"/>
            <a:ext cx="422945" cy="42170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sp>
        <p:nvSpPr>
          <p:cNvPr id="3" name="Rectangle 2">
            <a:extLst>
              <a:ext uri="{FF2B5EF4-FFF2-40B4-BE49-F238E27FC236}">
                <a16:creationId xmlns:a16="http://schemas.microsoft.com/office/drawing/2014/main" id="{99FD15C1-0252-495E-A8EA-CF9F58680218}"/>
              </a:ext>
            </a:extLst>
          </p:cNvPr>
          <p:cNvSpPr/>
          <p:nvPr/>
        </p:nvSpPr>
        <p:spPr>
          <a:xfrm>
            <a:off x="3215680" y="4005064"/>
            <a:ext cx="6096000" cy="830997"/>
          </a:xfrm>
          <a:prstGeom prst="rect">
            <a:avLst/>
          </a:prstGeom>
          <a:ln w="28575">
            <a:solidFill>
              <a:schemeClr val="bg1"/>
            </a:solidFill>
          </a:ln>
        </p:spPr>
        <p:txBody>
          <a:bodyPr>
            <a:spAutoFit/>
          </a:bodyPr>
          <a:lstStyle/>
          <a:p>
            <a:pPr marL="380990" indent="-380990">
              <a:buFont typeface="Wingdings" panose="05000000000000000000" pitchFamily="2" charset="2"/>
              <a:buChar char="v"/>
            </a:pPr>
            <a:r>
              <a:rPr lang="en-US" sz="2400" dirty="0" err="1">
                <a:solidFill>
                  <a:schemeClr val="bg1"/>
                </a:solidFill>
              </a:rPr>
              <a:t>Hình</a:t>
            </a:r>
            <a:r>
              <a:rPr lang="en-US" sz="2400" dirty="0">
                <a:solidFill>
                  <a:schemeClr val="bg1"/>
                </a:solidFill>
              </a:rPr>
              <a:t> </a:t>
            </a:r>
            <a:r>
              <a:rPr lang="en-US" sz="2400" dirty="0" err="1">
                <a:solidFill>
                  <a:schemeClr val="bg1"/>
                </a:solidFill>
              </a:rPr>
              <a:t>ảnh</a:t>
            </a:r>
            <a:r>
              <a:rPr lang="en-US" sz="2400" dirty="0">
                <a:solidFill>
                  <a:schemeClr val="bg1"/>
                </a:solidFill>
              </a:rPr>
              <a:t> </a:t>
            </a:r>
            <a:r>
              <a:rPr lang="en-US" sz="2400" dirty="0" err="1">
                <a:solidFill>
                  <a:schemeClr val="bg1"/>
                </a:solidFill>
              </a:rPr>
              <a:t>phải</a:t>
            </a:r>
            <a:r>
              <a:rPr lang="en-US" sz="2400" dirty="0">
                <a:solidFill>
                  <a:schemeClr val="bg1"/>
                </a:solidFill>
              </a:rPr>
              <a:t> </a:t>
            </a:r>
            <a:r>
              <a:rPr lang="en-US" sz="2400" dirty="0" err="1">
                <a:solidFill>
                  <a:schemeClr val="bg1"/>
                </a:solidFill>
              </a:rPr>
              <a:t>phù</a:t>
            </a:r>
            <a:r>
              <a:rPr lang="en-US" sz="2400" dirty="0">
                <a:solidFill>
                  <a:schemeClr val="bg1"/>
                </a:solidFill>
              </a:rPr>
              <a:t> </a:t>
            </a:r>
            <a:r>
              <a:rPr lang="en-US" sz="2400" dirty="0" err="1">
                <a:solidFill>
                  <a:schemeClr val="bg1"/>
                </a:solidFill>
              </a:rPr>
              <a:t>hợp</a:t>
            </a:r>
            <a:r>
              <a:rPr lang="en-US" sz="2400" dirty="0">
                <a:solidFill>
                  <a:schemeClr val="bg1"/>
                </a:solidFill>
              </a:rPr>
              <a:t> </a:t>
            </a:r>
            <a:r>
              <a:rPr lang="en-US" sz="2400" dirty="0" err="1">
                <a:solidFill>
                  <a:schemeClr val="bg1"/>
                </a:solidFill>
              </a:rPr>
              <a:t>với</a:t>
            </a:r>
            <a:r>
              <a:rPr lang="en-US" sz="2400" dirty="0">
                <a:solidFill>
                  <a:schemeClr val="bg1"/>
                </a:solidFill>
              </a:rPr>
              <a:t> </a:t>
            </a:r>
            <a:r>
              <a:rPr lang="en-US" sz="2400" dirty="0" err="1">
                <a:solidFill>
                  <a:schemeClr val="bg1"/>
                </a:solidFill>
              </a:rPr>
              <a:t>nội</a:t>
            </a:r>
            <a:r>
              <a:rPr lang="en-US" sz="2400" dirty="0">
                <a:solidFill>
                  <a:schemeClr val="bg1"/>
                </a:solidFill>
              </a:rPr>
              <a:t> dung</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Chú</a:t>
            </a:r>
            <a:r>
              <a:rPr lang="en-US" sz="2400" dirty="0">
                <a:solidFill>
                  <a:schemeClr val="bg1"/>
                </a:solidFill>
              </a:rPr>
              <a:t> </a:t>
            </a:r>
            <a:r>
              <a:rPr lang="en-US" sz="2400" dirty="0" err="1">
                <a:solidFill>
                  <a:schemeClr val="bg1"/>
                </a:solidFill>
              </a:rPr>
              <a:t>thích</a:t>
            </a:r>
            <a:r>
              <a:rPr lang="en-US" sz="2400" dirty="0">
                <a:solidFill>
                  <a:schemeClr val="bg1"/>
                </a:solidFill>
              </a:rPr>
              <a:t> </a:t>
            </a:r>
            <a:r>
              <a:rPr lang="en-US" sz="2400" dirty="0" err="1">
                <a:solidFill>
                  <a:schemeClr val="bg1"/>
                </a:solidFill>
              </a:rPr>
              <a:t>ảnh</a:t>
            </a:r>
            <a:r>
              <a:rPr lang="en-US" sz="2400" dirty="0">
                <a:solidFill>
                  <a:schemeClr val="bg1"/>
                </a:solidFill>
              </a:rPr>
              <a:t> </a:t>
            </a:r>
            <a:r>
              <a:rPr lang="en-US" sz="2400" dirty="0" err="1">
                <a:solidFill>
                  <a:schemeClr val="bg1"/>
                </a:solidFill>
              </a:rPr>
              <a:t>phải</a:t>
            </a:r>
            <a:r>
              <a:rPr lang="en-US" sz="2400" dirty="0">
                <a:solidFill>
                  <a:schemeClr val="bg1"/>
                </a:solidFill>
              </a:rPr>
              <a:t> </a:t>
            </a:r>
            <a:r>
              <a:rPr lang="en-US" sz="2400" dirty="0" err="1">
                <a:solidFill>
                  <a:schemeClr val="bg1"/>
                </a:solidFill>
              </a:rPr>
              <a:t>rõ</a:t>
            </a:r>
            <a:r>
              <a:rPr lang="en-US" sz="2400" dirty="0">
                <a:solidFill>
                  <a:schemeClr val="bg1"/>
                </a:solidFill>
              </a:rPr>
              <a:t> </a:t>
            </a:r>
            <a:r>
              <a:rPr lang="en-US" sz="2400" dirty="0" err="1">
                <a:solidFill>
                  <a:schemeClr val="bg1"/>
                </a:solidFill>
              </a:rPr>
              <a:t>ràng</a:t>
            </a:r>
            <a:r>
              <a:rPr lang="en-US" sz="2400" dirty="0">
                <a:solidFill>
                  <a:schemeClr val="bg1"/>
                </a:solidFill>
              </a:rPr>
              <a:t>, </a:t>
            </a:r>
            <a:r>
              <a:rPr lang="en-US" sz="2400" dirty="0" err="1">
                <a:solidFill>
                  <a:schemeClr val="bg1"/>
                </a:solidFill>
              </a:rPr>
              <a:t>sâu</a:t>
            </a:r>
            <a:r>
              <a:rPr lang="en-US" sz="2400" dirty="0">
                <a:solidFill>
                  <a:schemeClr val="bg1"/>
                </a:solidFill>
              </a:rPr>
              <a:t> </a:t>
            </a:r>
            <a:r>
              <a:rPr lang="en-US" sz="2400" dirty="0" err="1">
                <a:solidFill>
                  <a:schemeClr val="bg1"/>
                </a:solidFill>
              </a:rPr>
              <a:t>sắc</a:t>
            </a:r>
            <a:endParaRPr lang="vi-VN" sz="2400" dirty="0">
              <a:solidFill>
                <a:schemeClr val="bg1"/>
              </a:solidFill>
            </a:endParaRPr>
          </a:p>
        </p:txBody>
      </p:sp>
    </p:spTree>
    <p:extLst>
      <p:ext uri="{BB962C8B-B14F-4D97-AF65-F5344CB8AC3E}">
        <p14:creationId xmlns:p14="http://schemas.microsoft.com/office/powerpoint/2010/main" val="3209812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b="1"/>
              <a:t>KỸ NĂNG BIÊN TẬP</a:t>
            </a:r>
            <a:endParaRPr lang="ko-KR" altLang="en-US" sz="3200" b="1"/>
          </a:p>
        </p:txBody>
      </p:sp>
      <p:sp>
        <p:nvSpPr>
          <p:cNvPr id="10" name="Freeform 9"/>
          <p:cNvSpPr/>
          <p:nvPr/>
        </p:nvSpPr>
        <p:spPr>
          <a:xfrm>
            <a:off x="2642728" y="2990338"/>
            <a:ext cx="1081520" cy="87286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57A7BD"/>
              </a:solidFill>
            </a:endParaRPr>
          </a:p>
        </p:txBody>
      </p:sp>
    </p:spTree>
    <p:extLst>
      <p:ext uri="{BB962C8B-B14F-4D97-AF65-F5344CB8AC3E}">
        <p14:creationId xmlns:p14="http://schemas.microsoft.com/office/powerpoint/2010/main" val="75899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a:t>CÁCH ĐẶT TÍT</a:t>
            </a:r>
            <a:endParaRPr lang="ko-KR" altLang="en-US"/>
          </a:p>
        </p:txBody>
      </p:sp>
      <p:sp>
        <p:nvSpPr>
          <p:cNvPr id="9" name="Oval 8"/>
          <p:cNvSpPr/>
          <p:nvPr/>
        </p:nvSpPr>
        <p:spPr>
          <a:xfrm>
            <a:off x="1574329" y="1220755"/>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8" name="Oval 7"/>
          <p:cNvSpPr/>
          <p:nvPr/>
        </p:nvSpPr>
        <p:spPr>
          <a:xfrm>
            <a:off x="1718345" y="1364771"/>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37" name="Rounded Rectangle 7"/>
          <p:cNvSpPr/>
          <p:nvPr/>
        </p:nvSpPr>
        <p:spPr>
          <a:xfrm>
            <a:off x="9131843" y="-240911"/>
            <a:ext cx="394133" cy="34013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733">
              <a:solidFill>
                <a:schemeClr val="bg1"/>
              </a:solidFill>
            </a:endParaRPr>
          </a:p>
        </p:txBody>
      </p:sp>
      <p:sp>
        <p:nvSpPr>
          <p:cNvPr id="4" name="Rectangle 3">
            <a:extLst>
              <a:ext uri="{FF2B5EF4-FFF2-40B4-BE49-F238E27FC236}">
                <a16:creationId xmlns:a16="http://schemas.microsoft.com/office/drawing/2014/main" id="{42451373-A2BC-4547-B8E4-23C02852F039}"/>
              </a:ext>
            </a:extLst>
          </p:cNvPr>
          <p:cNvSpPr/>
          <p:nvPr/>
        </p:nvSpPr>
        <p:spPr>
          <a:xfrm>
            <a:off x="0" y="1664927"/>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13" name="Rectangle 12">
            <a:extLst>
              <a:ext uri="{FF2B5EF4-FFF2-40B4-BE49-F238E27FC236}">
                <a16:creationId xmlns:a16="http://schemas.microsoft.com/office/drawing/2014/main" id="{57BB94F4-4A21-45D6-A87C-A4CD46F6E444}"/>
              </a:ext>
            </a:extLst>
          </p:cNvPr>
          <p:cNvSpPr/>
          <p:nvPr/>
        </p:nvSpPr>
        <p:spPr>
          <a:xfrm>
            <a:off x="2703874" y="1846364"/>
            <a:ext cx="6994775" cy="502766"/>
          </a:xfrm>
          <a:prstGeom prst="rect">
            <a:avLst/>
          </a:prstGeom>
        </p:spPr>
        <p:txBody>
          <a:bodyPr wrap="square">
            <a:spAutoFit/>
          </a:bodyPr>
          <a:lstStyle/>
          <a:p>
            <a:pPr lvl="0"/>
            <a:r>
              <a:rPr lang="en-US" sz="2667" b="1">
                <a:solidFill>
                  <a:schemeClr val="bg1"/>
                </a:solidFill>
              </a:rPr>
              <a:t>Chức năng của Tít</a:t>
            </a:r>
            <a:endParaRPr lang="vi-VN" sz="2667" b="1">
              <a:solidFill>
                <a:schemeClr val="bg1"/>
              </a:solidFill>
            </a:endParaRPr>
          </a:p>
        </p:txBody>
      </p:sp>
      <p:sp>
        <p:nvSpPr>
          <p:cNvPr id="39" name="Rectangle 38">
            <a:extLst>
              <a:ext uri="{FF2B5EF4-FFF2-40B4-BE49-F238E27FC236}">
                <a16:creationId xmlns:a16="http://schemas.microsoft.com/office/drawing/2014/main" id="{9DD659CC-998D-42FA-AC9F-67C997338CEC}"/>
              </a:ext>
            </a:extLst>
          </p:cNvPr>
          <p:cNvSpPr/>
          <p:nvPr/>
        </p:nvSpPr>
        <p:spPr>
          <a:xfrm>
            <a:off x="3597471" y="2458090"/>
            <a:ext cx="8592277"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0" name="Rectangle 39">
            <a:extLst>
              <a:ext uri="{FF2B5EF4-FFF2-40B4-BE49-F238E27FC236}">
                <a16:creationId xmlns:a16="http://schemas.microsoft.com/office/drawing/2014/main" id="{00D10A34-278B-4C42-80E0-FD3A9D0F710B}"/>
              </a:ext>
            </a:extLst>
          </p:cNvPr>
          <p:cNvSpPr/>
          <p:nvPr/>
        </p:nvSpPr>
        <p:spPr>
          <a:xfrm>
            <a:off x="3003165" y="3723400"/>
            <a:ext cx="6994775" cy="1200329"/>
          </a:xfrm>
          <a:prstGeom prst="rect">
            <a:avLst/>
          </a:prstGeom>
          <a:ln w="28575">
            <a:noFill/>
          </a:ln>
        </p:spPr>
        <p:txBody>
          <a:bodyPr wrap="square">
            <a:spAutoFit/>
          </a:bodyPr>
          <a:lstStyle/>
          <a:p>
            <a:pPr marL="380990" indent="-380990">
              <a:buFont typeface="Wingdings" panose="05000000000000000000" pitchFamily="2" charset="2"/>
              <a:buChar char="v"/>
            </a:pPr>
            <a:r>
              <a:rPr lang="en-US" sz="2400">
                <a:solidFill>
                  <a:schemeClr val="bg1"/>
                </a:solidFill>
              </a:rPr>
              <a:t>Tổng kết thông tin</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Phân định mức độ quan trọng của câu chuyện</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Gây cảm tình với độc giả</a:t>
            </a:r>
            <a:endParaRPr lang="vi-VN" sz="2400">
              <a:solidFill>
                <a:schemeClr val="bg1"/>
              </a:solidFill>
            </a:endParaRPr>
          </a:p>
        </p:txBody>
      </p:sp>
    </p:spTree>
    <p:extLst>
      <p:ext uri="{BB962C8B-B14F-4D97-AF65-F5344CB8AC3E}">
        <p14:creationId xmlns:p14="http://schemas.microsoft.com/office/powerpoint/2010/main" val="385764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45120" y="822109"/>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8" name="Oval 7"/>
          <p:cNvSpPr/>
          <p:nvPr/>
        </p:nvSpPr>
        <p:spPr>
          <a:xfrm>
            <a:off x="1689136" y="966125"/>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37" name="Rounded Rectangle 7"/>
          <p:cNvSpPr/>
          <p:nvPr/>
        </p:nvSpPr>
        <p:spPr>
          <a:xfrm>
            <a:off x="9131843" y="-240911"/>
            <a:ext cx="394133" cy="34013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733">
              <a:solidFill>
                <a:schemeClr val="bg1"/>
              </a:solidFill>
            </a:endParaRPr>
          </a:p>
        </p:txBody>
      </p:sp>
      <p:sp>
        <p:nvSpPr>
          <p:cNvPr id="4" name="Rectangle 3">
            <a:extLst>
              <a:ext uri="{FF2B5EF4-FFF2-40B4-BE49-F238E27FC236}">
                <a16:creationId xmlns:a16="http://schemas.microsoft.com/office/drawing/2014/main" id="{42451373-A2BC-4547-B8E4-23C02852F039}"/>
              </a:ext>
            </a:extLst>
          </p:cNvPr>
          <p:cNvSpPr/>
          <p:nvPr/>
        </p:nvSpPr>
        <p:spPr>
          <a:xfrm>
            <a:off x="-29209" y="1266282"/>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13" name="Rectangle 12">
            <a:extLst>
              <a:ext uri="{FF2B5EF4-FFF2-40B4-BE49-F238E27FC236}">
                <a16:creationId xmlns:a16="http://schemas.microsoft.com/office/drawing/2014/main" id="{57BB94F4-4A21-45D6-A87C-A4CD46F6E444}"/>
              </a:ext>
            </a:extLst>
          </p:cNvPr>
          <p:cNvSpPr/>
          <p:nvPr/>
        </p:nvSpPr>
        <p:spPr>
          <a:xfrm>
            <a:off x="2674665" y="1364606"/>
            <a:ext cx="6994775" cy="584775"/>
          </a:xfrm>
          <a:prstGeom prst="rect">
            <a:avLst/>
          </a:prstGeom>
        </p:spPr>
        <p:txBody>
          <a:bodyPr wrap="square">
            <a:spAutoFit/>
          </a:bodyPr>
          <a:lstStyle/>
          <a:p>
            <a:pPr lvl="0"/>
            <a:r>
              <a:rPr lang="en-US" sz="3200" b="1">
                <a:solidFill>
                  <a:schemeClr val="bg1"/>
                </a:solidFill>
              </a:rPr>
              <a:t>Các lưu ý khi đặt tít</a:t>
            </a:r>
            <a:endParaRPr lang="vi-VN" sz="3200" b="1">
              <a:solidFill>
                <a:schemeClr val="bg1"/>
              </a:solidFill>
            </a:endParaRPr>
          </a:p>
        </p:txBody>
      </p:sp>
      <p:sp>
        <p:nvSpPr>
          <p:cNvPr id="39" name="Rectangle 38">
            <a:extLst>
              <a:ext uri="{FF2B5EF4-FFF2-40B4-BE49-F238E27FC236}">
                <a16:creationId xmlns:a16="http://schemas.microsoft.com/office/drawing/2014/main" id="{9DD659CC-998D-42FA-AC9F-67C997338CEC}"/>
              </a:ext>
            </a:extLst>
          </p:cNvPr>
          <p:cNvSpPr/>
          <p:nvPr/>
        </p:nvSpPr>
        <p:spPr>
          <a:xfrm>
            <a:off x="3568262" y="2059445"/>
            <a:ext cx="8592277"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0" name="Rectangle 39">
            <a:extLst>
              <a:ext uri="{FF2B5EF4-FFF2-40B4-BE49-F238E27FC236}">
                <a16:creationId xmlns:a16="http://schemas.microsoft.com/office/drawing/2014/main" id="{00D10A34-278B-4C42-80E0-FD3A9D0F710B}"/>
              </a:ext>
            </a:extLst>
          </p:cNvPr>
          <p:cNvSpPr/>
          <p:nvPr/>
        </p:nvSpPr>
        <p:spPr>
          <a:xfrm>
            <a:off x="1718345" y="2633080"/>
            <a:ext cx="10657184" cy="4154984"/>
          </a:xfrm>
          <a:prstGeom prst="rect">
            <a:avLst/>
          </a:prstGeom>
          <a:ln w="28575">
            <a:noFill/>
          </a:ln>
        </p:spPr>
        <p:txBody>
          <a:bodyPr wrap="square">
            <a:spAutoFit/>
          </a:bodyPr>
          <a:lstStyle/>
          <a:p>
            <a:pPr marL="380990" indent="-380990">
              <a:buFont typeface="Wingdings" panose="05000000000000000000" pitchFamily="2" charset="2"/>
              <a:buChar char="v"/>
            </a:pPr>
            <a:r>
              <a:rPr lang="en-US" sz="2400" dirty="0" err="1">
                <a:solidFill>
                  <a:schemeClr val="bg1"/>
                </a:solidFill>
              </a:rPr>
              <a:t>Tít</a:t>
            </a:r>
            <a:r>
              <a:rPr lang="en-US" sz="2400" dirty="0">
                <a:solidFill>
                  <a:schemeClr val="bg1"/>
                </a:solidFill>
              </a:rPr>
              <a:t> </a:t>
            </a:r>
            <a:r>
              <a:rPr lang="en-US" sz="2400" dirty="0" err="1">
                <a:solidFill>
                  <a:schemeClr val="bg1"/>
                </a:solidFill>
              </a:rPr>
              <a:t>phải</a:t>
            </a:r>
            <a:r>
              <a:rPr lang="en-US" sz="2400" dirty="0">
                <a:solidFill>
                  <a:schemeClr val="bg1"/>
                </a:solidFill>
              </a:rPr>
              <a:t> </a:t>
            </a:r>
            <a:r>
              <a:rPr lang="en-US" sz="2400" dirty="0" err="1">
                <a:solidFill>
                  <a:schemeClr val="bg1"/>
                </a:solidFill>
              </a:rPr>
              <a:t>khái</a:t>
            </a:r>
            <a:r>
              <a:rPr lang="en-US" sz="2400" dirty="0">
                <a:solidFill>
                  <a:schemeClr val="bg1"/>
                </a:solidFill>
              </a:rPr>
              <a:t> </a:t>
            </a:r>
            <a:r>
              <a:rPr lang="en-US" sz="2400" dirty="0" err="1">
                <a:solidFill>
                  <a:schemeClr val="bg1"/>
                </a:solidFill>
              </a:rPr>
              <a:t>quát</a:t>
            </a:r>
            <a:r>
              <a:rPr lang="en-US" sz="2400" dirty="0">
                <a:solidFill>
                  <a:schemeClr val="bg1"/>
                </a:solidFill>
              </a:rPr>
              <a:t> </a:t>
            </a:r>
            <a:r>
              <a:rPr lang="en-US" sz="2400" dirty="0" err="1">
                <a:solidFill>
                  <a:schemeClr val="bg1"/>
                </a:solidFill>
              </a:rPr>
              <a:t>được</a:t>
            </a:r>
            <a:r>
              <a:rPr lang="en-US" sz="2400" dirty="0">
                <a:solidFill>
                  <a:schemeClr val="bg1"/>
                </a:solidFill>
              </a:rPr>
              <a:t> </a:t>
            </a:r>
            <a:r>
              <a:rPr lang="en-US" sz="2400" dirty="0" err="1">
                <a:solidFill>
                  <a:schemeClr val="bg1"/>
                </a:solidFill>
              </a:rPr>
              <a:t>nội</a:t>
            </a:r>
            <a:r>
              <a:rPr lang="en-US" sz="2400" dirty="0">
                <a:solidFill>
                  <a:schemeClr val="bg1"/>
                </a:solidFill>
              </a:rPr>
              <a:t> dung </a:t>
            </a:r>
            <a:r>
              <a:rPr lang="en-US" sz="2400" dirty="0" err="1">
                <a:solidFill>
                  <a:schemeClr val="bg1"/>
                </a:solidFill>
              </a:rPr>
              <a:t>của</a:t>
            </a:r>
            <a:r>
              <a:rPr lang="en-US" sz="2400" dirty="0">
                <a:solidFill>
                  <a:schemeClr val="bg1"/>
                </a:solidFill>
              </a:rPr>
              <a:t> </a:t>
            </a:r>
            <a:r>
              <a:rPr lang="en-US" sz="2400" dirty="0" err="1">
                <a:solidFill>
                  <a:schemeClr val="bg1"/>
                </a:solidFill>
              </a:rPr>
              <a:t>bài</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Tít</a:t>
            </a:r>
            <a:r>
              <a:rPr lang="en-US" sz="2400" dirty="0">
                <a:solidFill>
                  <a:schemeClr val="bg1"/>
                </a:solidFill>
              </a:rPr>
              <a:t> </a:t>
            </a:r>
            <a:r>
              <a:rPr lang="en-US" sz="2400" dirty="0" err="1">
                <a:solidFill>
                  <a:schemeClr val="bg1"/>
                </a:solidFill>
              </a:rPr>
              <a:t>phải</a:t>
            </a:r>
            <a:r>
              <a:rPr lang="en-US" sz="2400" dirty="0">
                <a:solidFill>
                  <a:schemeClr val="bg1"/>
                </a:solidFill>
              </a:rPr>
              <a:t> </a:t>
            </a:r>
            <a:r>
              <a:rPr lang="en-US" sz="2400" dirty="0" err="1">
                <a:solidFill>
                  <a:schemeClr val="bg1"/>
                </a:solidFill>
              </a:rPr>
              <a:t>rõ</a:t>
            </a:r>
            <a:r>
              <a:rPr lang="en-US" sz="2400" dirty="0">
                <a:solidFill>
                  <a:schemeClr val="bg1"/>
                </a:solidFill>
              </a:rPr>
              <a:t> </a:t>
            </a:r>
            <a:r>
              <a:rPr lang="en-US" sz="2400" dirty="0" err="1">
                <a:solidFill>
                  <a:schemeClr val="bg1"/>
                </a:solidFill>
              </a:rPr>
              <a:t>ràng</a:t>
            </a:r>
            <a:r>
              <a:rPr lang="en-US" sz="2400" dirty="0">
                <a:solidFill>
                  <a:schemeClr val="bg1"/>
                </a:solidFill>
              </a:rPr>
              <a:t>, </a:t>
            </a:r>
            <a:r>
              <a:rPr lang="en-US" sz="2400" dirty="0" err="1">
                <a:solidFill>
                  <a:schemeClr val="bg1"/>
                </a:solidFill>
              </a:rPr>
              <a:t>đọc</a:t>
            </a:r>
            <a:r>
              <a:rPr lang="en-US" sz="2400" dirty="0">
                <a:solidFill>
                  <a:schemeClr val="bg1"/>
                </a:solidFill>
              </a:rPr>
              <a:t> </a:t>
            </a:r>
            <a:r>
              <a:rPr lang="en-US" sz="2400" dirty="0" err="1">
                <a:solidFill>
                  <a:schemeClr val="bg1"/>
                </a:solidFill>
              </a:rPr>
              <a:t>vào</a:t>
            </a:r>
            <a:r>
              <a:rPr lang="en-US" sz="2400" dirty="0">
                <a:solidFill>
                  <a:schemeClr val="bg1"/>
                </a:solidFill>
              </a:rPr>
              <a:t> </a:t>
            </a:r>
            <a:r>
              <a:rPr lang="en-US" sz="2400" dirty="0" err="1">
                <a:solidFill>
                  <a:schemeClr val="bg1"/>
                </a:solidFill>
              </a:rPr>
              <a:t>hiểu</a:t>
            </a:r>
            <a:r>
              <a:rPr lang="en-US" sz="2400" dirty="0">
                <a:solidFill>
                  <a:schemeClr val="bg1"/>
                </a:solidFill>
              </a:rPr>
              <a:t> </a:t>
            </a:r>
            <a:r>
              <a:rPr lang="en-US" sz="2400" dirty="0" err="1">
                <a:solidFill>
                  <a:schemeClr val="bg1"/>
                </a:solidFill>
              </a:rPr>
              <a:t>ngay</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Tít</a:t>
            </a:r>
            <a:r>
              <a:rPr lang="en-US" sz="2400" dirty="0">
                <a:solidFill>
                  <a:schemeClr val="bg1"/>
                </a:solidFill>
              </a:rPr>
              <a:t> </a:t>
            </a:r>
            <a:r>
              <a:rPr lang="en-US" sz="2400" dirty="0" err="1">
                <a:solidFill>
                  <a:schemeClr val="bg1"/>
                </a:solidFill>
              </a:rPr>
              <a:t>phải</a:t>
            </a:r>
            <a:r>
              <a:rPr lang="en-US" sz="2400" dirty="0">
                <a:solidFill>
                  <a:schemeClr val="bg1"/>
                </a:solidFill>
              </a:rPr>
              <a:t> </a:t>
            </a:r>
            <a:r>
              <a:rPr lang="en-US" sz="2400" dirty="0" err="1">
                <a:solidFill>
                  <a:schemeClr val="bg1"/>
                </a:solidFill>
              </a:rPr>
              <a:t>ngắn</a:t>
            </a:r>
            <a:r>
              <a:rPr lang="en-US" sz="2400" dirty="0">
                <a:solidFill>
                  <a:schemeClr val="bg1"/>
                </a:solidFill>
              </a:rPr>
              <a:t> </a:t>
            </a:r>
            <a:r>
              <a:rPr lang="en-US" sz="2400" dirty="0" err="1">
                <a:solidFill>
                  <a:schemeClr val="bg1"/>
                </a:solidFill>
              </a:rPr>
              <a:t>gọn</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năng</a:t>
            </a:r>
            <a:r>
              <a:rPr lang="en-US" sz="2400" dirty="0">
                <a:solidFill>
                  <a:schemeClr val="bg1"/>
                </a:solidFill>
              </a:rPr>
              <a:t> </a:t>
            </a:r>
            <a:r>
              <a:rPr lang="en-US" sz="2400" dirty="0" err="1">
                <a:solidFill>
                  <a:schemeClr val="bg1"/>
                </a:solidFill>
              </a:rPr>
              <a:t>động</a:t>
            </a:r>
            <a:endParaRPr lang="en-US" sz="2400" dirty="0">
              <a:solidFill>
                <a:schemeClr val="bg1"/>
              </a:solidFill>
            </a:endParaRPr>
          </a:p>
          <a:p>
            <a:pPr marL="380990" indent="-380990">
              <a:buFont typeface="Wingdings" panose="05000000000000000000" pitchFamily="2" charset="2"/>
              <a:buChar char="v"/>
            </a:pPr>
            <a:r>
              <a:rPr lang="en-US" sz="2400" dirty="0" err="1">
                <a:solidFill>
                  <a:schemeClr val="bg1"/>
                </a:solidFill>
              </a:rPr>
              <a:t>Tít</a:t>
            </a:r>
            <a:r>
              <a:rPr lang="en-US" sz="2400" dirty="0">
                <a:solidFill>
                  <a:schemeClr val="bg1"/>
                </a:solidFill>
              </a:rPr>
              <a:t> </a:t>
            </a:r>
            <a:r>
              <a:rPr lang="en-US" sz="2400" dirty="0" err="1">
                <a:solidFill>
                  <a:schemeClr val="bg1"/>
                </a:solidFill>
              </a:rPr>
              <a:t>phải</a:t>
            </a:r>
            <a:r>
              <a:rPr lang="en-US" sz="2400" dirty="0">
                <a:solidFill>
                  <a:schemeClr val="bg1"/>
                </a:solidFill>
              </a:rPr>
              <a:t> </a:t>
            </a:r>
            <a:r>
              <a:rPr lang="en-US" sz="2400" dirty="0" err="1">
                <a:solidFill>
                  <a:schemeClr val="bg1"/>
                </a:solidFill>
              </a:rPr>
              <a:t>chính</a:t>
            </a:r>
            <a:r>
              <a:rPr lang="en-US" sz="2400" dirty="0">
                <a:solidFill>
                  <a:schemeClr val="bg1"/>
                </a:solidFill>
              </a:rPr>
              <a:t> </a:t>
            </a:r>
            <a:r>
              <a:rPr lang="en-US" sz="2400" dirty="0" err="1">
                <a:solidFill>
                  <a:schemeClr val="bg1"/>
                </a:solidFill>
              </a:rPr>
              <a:t>xác</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chứa</a:t>
            </a:r>
            <a:r>
              <a:rPr lang="en-US" sz="2400" dirty="0">
                <a:solidFill>
                  <a:schemeClr val="bg1"/>
                </a:solidFill>
              </a:rPr>
              <a:t> </a:t>
            </a:r>
            <a:r>
              <a:rPr lang="en-US" sz="2400" dirty="0" err="1">
                <a:solidFill>
                  <a:schemeClr val="bg1"/>
                </a:solidFill>
              </a:rPr>
              <a:t>thông</a:t>
            </a:r>
            <a:r>
              <a:rPr lang="en-US" sz="2400" dirty="0">
                <a:solidFill>
                  <a:schemeClr val="bg1"/>
                </a:solidFill>
              </a:rPr>
              <a:t> tin</a:t>
            </a:r>
            <a:endParaRPr lang="vi-VN" sz="2400" dirty="0">
              <a:solidFill>
                <a:schemeClr val="bg1"/>
              </a:solidFill>
            </a:endParaRPr>
          </a:p>
          <a:p>
            <a:pPr marL="380990" indent="-380990">
              <a:buFont typeface="Wingdings" panose="05000000000000000000" pitchFamily="2" charset="2"/>
              <a:buChar char="ü"/>
            </a:pPr>
            <a:r>
              <a:rPr lang="en-US" sz="2400" dirty="0" err="1">
                <a:solidFill>
                  <a:schemeClr val="bg1"/>
                </a:solidFill>
              </a:rPr>
              <a:t>Tít</a:t>
            </a:r>
            <a:r>
              <a:rPr lang="en-US" sz="2400" dirty="0">
                <a:solidFill>
                  <a:schemeClr val="bg1"/>
                </a:solidFill>
              </a:rPr>
              <a:t> </a:t>
            </a:r>
            <a:r>
              <a:rPr lang="en-US" sz="2400" dirty="0" err="1">
                <a:solidFill>
                  <a:schemeClr val="bg1"/>
                </a:solidFill>
              </a:rPr>
              <a:t>mơ</a:t>
            </a:r>
            <a:r>
              <a:rPr lang="en-US" sz="2400" dirty="0">
                <a:solidFill>
                  <a:schemeClr val="bg1"/>
                </a:solidFill>
              </a:rPr>
              <a:t> </a:t>
            </a:r>
            <a:r>
              <a:rPr lang="en-US" sz="2400" dirty="0" err="1">
                <a:solidFill>
                  <a:schemeClr val="bg1"/>
                </a:solidFill>
              </a:rPr>
              <a:t>hồ</a:t>
            </a:r>
            <a:r>
              <a:rPr lang="en-US" sz="2400" dirty="0">
                <a:solidFill>
                  <a:schemeClr val="bg1"/>
                </a:solidFill>
              </a:rPr>
              <a:t>, </a:t>
            </a:r>
            <a:r>
              <a:rPr lang="en-US" sz="2400" dirty="0" err="1">
                <a:solidFill>
                  <a:schemeClr val="bg1"/>
                </a:solidFill>
              </a:rPr>
              <a:t>chung</a:t>
            </a:r>
            <a:r>
              <a:rPr lang="en-US" sz="2400" dirty="0">
                <a:solidFill>
                  <a:schemeClr val="bg1"/>
                </a:solidFill>
              </a:rPr>
              <a:t> </a:t>
            </a:r>
            <a:r>
              <a:rPr lang="en-US" sz="2400" dirty="0" err="1">
                <a:solidFill>
                  <a:schemeClr val="bg1"/>
                </a:solidFill>
              </a:rPr>
              <a:t>chung</a:t>
            </a:r>
            <a:r>
              <a:rPr lang="en-US" sz="2400" dirty="0">
                <a:solidFill>
                  <a:schemeClr val="bg1"/>
                </a:solidFill>
              </a:rPr>
              <a:t>: </a:t>
            </a:r>
            <a:r>
              <a:rPr lang="en-US" sz="2400" dirty="0" err="1">
                <a:solidFill>
                  <a:schemeClr val="bg1"/>
                </a:solidFill>
              </a:rPr>
              <a:t>Thể</a:t>
            </a:r>
            <a:r>
              <a:rPr lang="en-US" sz="2400" dirty="0">
                <a:solidFill>
                  <a:schemeClr val="bg1"/>
                </a:solidFill>
              </a:rPr>
              <a:t> </a:t>
            </a:r>
            <a:r>
              <a:rPr lang="en-US" sz="2400" dirty="0" err="1">
                <a:solidFill>
                  <a:schemeClr val="bg1"/>
                </a:solidFill>
              </a:rPr>
              <a:t>thao</a:t>
            </a:r>
            <a:r>
              <a:rPr lang="en-US" sz="2400" dirty="0">
                <a:solidFill>
                  <a:schemeClr val="bg1"/>
                </a:solidFill>
              </a:rPr>
              <a:t> </a:t>
            </a:r>
            <a:r>
              <a:rPr lang="en-US" sz="2400" dirty="0" err="1">
                <a:solidFill>
                  <a:schemeClr val="bg1"/>
                </a:solidFill>
              </a:rPr>
              <a:t>cũng</a:t>
            </a:r>
            <a:r>
              <a:rPr lang="en-US" sz="2400" dirty="0">
                <a:solidFill>
                  <a:schemeClr val="bg1"/>
                </a:solidFill>
              </a:rPr>
              <a:t> </a:t>
            </a:r>
            <a:r>
              <a:rPr lang="en-US" sz="2400" dirty="0" err="1">
                <a:solidFill>
                  <a:schemeClr val="bg1"/>
                </a:solidFill>
              </a:rPr>
              <a:t>là</a:t>
            </a:r>
            <a:r>
              <a:rPr lang="en-US" sz="2400" dirty="0">
                <a:solidFill>
                  <a:schemeClr val="bg1"/>
                </a:solidFill>
              </a:rPr>
              <a:t> </a:t>
            </a:r>
            <a:r>
              <a:rPr lang="en-US" sz="2400" dirty="0" err="1">
                <a:solidFill>
                  <a:schemeClr val="bg1"/>
                </a:solidFill>
              </a:rPr>
              <a:t>một</a:t>
            </a:r>
            <a:r>
              <a:rPr lang="en-US" sz="2400" dirty="0">
                <a:solidFill>
                  <a:schemeClr val="bg1"/>
                </a:solidFill>
              </a:rPr>
              <a:t> </a:t>
            </a:r>
            <a:r>
              <a:rPr lang="en-US" sz="2400" dirty="0" err="1">
                <a:solidFill>
                  <a:schemeClr val="bg1"/>
                </a:solidFill>
              </a:rPr>
              <a:t>cách</a:t>
            </a:r>
            <a:r>
              <a:rPr lang="en-US" sz="2400" dirty="0">
                <a:solidFill>
                  <a:schemeClr val="bg1"/>
                </a:solidFill>
              </a:rPr>
              <a:t> </a:t>
            </a:r>
            <a:r>
              <a:rPr lang="en-US" sz="2400" dirty="0" err="1">
                <a:solidFill>
                  <a:schemeClr val="bg1"/>
                </a:solidFill>
              </a:rPr>
              <a:t>giải</a:t>
            </a:r>
            <a:r>
              <a:rPr lang="en-US" sz="2400" dirty="0">
                <a:solidFill>
                  <a:schemeClr val="bg1"/>
                </a:solidFill>
              </a:rPr>
              <a:t> </a:t>
            </a:r>
            <a:r>
              <a:rPr lang="en-US" sz="2400" dirty="0" err="1">
                <a:solidFill>
                  <a:schemeClr val="bg1"/>
                </a:solidFill>
              </a:rPr>
              <a:t>trí</a:t>
            </a:r>
            <a:endParaRPr lang="vi-VN" sz="2400" dirty="0">
              <a:solidFill>
                <a:schemeClr val="bg1"/>
              </a:solidFill>
            </a:endParaRPr>
          </a:p>
          <a:p>
            <a:pPr marL="380990" indent="-380990">
              <a:buFont typeface="Wingdings" panose="05000000000000000000" pitchFamily="2" charset="2"/>
              <a:buChar char="ü"/>
            </a:pPr>
            <a:r>
              <a:rPr lang="en-US" sz="2400" dirty="0" err="1">
                <a:solidFill>
                  <a:schemeClr val="bg1"/>
                </a:solidFill>
              </a:rPr>
              <a:t>Tít</a:t>
            </a:r>
            <a:r>
              <a:rPr lang="en-US" sz="2400" dirty="0">
                <a:solidFill>
                  <a:schemeClr val="bg1"/>
                </a:solidFill>
              </a:rPr>
              <a:t> </a:t>
            </a:r>
            <a:r>
              <a:rPr lang="en-US" sz="2400" dirty="0" err="1">
                <a:solidFill>
                  <a:schemeClr val="bg1"/>
                </a:solidFill>
              </a:rPr>
              <a:t>nửa</a:t>
            </a:r>
            <a:r>
              <a:rPr lang="en-US" sz="2400" dirty="0">
                <a:solidFill>
                  <a:schemeClr val="bg1"/>
                </a:solidFill>
              </a:rPr>
              <a:t> </a:t>
            </a:r>
            <a:r>
              <a:rPr lang="en-US" sz="2400" dirty="0" err="1">
                <a:solidFill>
                  <a:schemeClr val="bg1"/>
                </a:solidFill>
              </a:rPr>
              <a:t>vời</a:t>
            </a:r>
            <a:r>
              <a:rPr lang="en-US" sz="2400" dirty="0">
                <a:solidFill>
                  <a:schemeClr val="bg1"/>
                </a:solidFill>
              </a:rPr>
              <a:t>: </a:t>
            </a:r>
            <a:r>
              <a:rPr lang="en-US" sz="2400" dirty="0" err="1">
                <a:solidFill>
                  <a:schemeClr val="bg1"/>
                </a:solidFill>
              </a:rPr>
              <a:t>Một</a:t>
            </a:r>
            <a:r>
              <a:rPr lang="en-US" sz="2400" dirty="0">
                <a:solidFill>
                  <a:schemeClr val="bg1"/>
                </a:solidFill>
              </a:rPr>
              <a:t> </a:t>
            </a:r>
            <a:r>
              <a:rPr lang="en-US" sz="2400" dirty="0" err="1">
                <a:solidFill>
                  <a:schemeClr val="bg1"/>
                </a:solidFill>
              </a:rPr>
              <a:t>dân</a:t>
            </a:r>
            <a:r>
              <a:rPr lang="en-US" sz="2400" dirty="0">
                <a:solidFill>
                  <a:schemeClr val="bg1"/>
                </a:solidFill>
              </a:rPr>
              <a:t> </a:t>
            </a:r>
            <a:r>
              <a:rPr lang="en-US" sz="2400" dirty="0" err="1">
                <a:solidFill>
                  <a:schemeClr val="bg1"/>
                </a:solidFill>
              </a:rPr>
              <a:t>tộc</a:t>
            </a:r>
            <a:r>
              <a:rPr lang="en-US" sz="2400" dirty="0">
                <a:solidFill>
                  <a:schemeClr val="bg1"/>
                </a:solidFill>
              </a:rPr>
              <a:t> </a:t>
            </a:r>
            <a:r>
              <a:rPr lang="en-US" sz="2400" dirty="0" err="1">
                <a:solidFill>
                  <a:schemeClr val="bg1"/>
                </a:solidFill>
              </a:rPr>
              <a:t>không</a:t>
            </a:r>
            <a:r>
              <a:rPr lang="en-US" sz="2400" dirty="0">
                <a:solidFill>
                  <a:schemeClr val="bg1"/>
                </a:solidFill>
              </a:rPr>
              <a:t> </a:t>
            </a:r>
            <a:r>
              <a:rPr lang="en-US" sz="2400" dirty="0" err="1">
                <a:solidFill>
                  <a:schemeClr val="bg1"/>
                </a:solidFill>
              </a:rPr>
              <a:t>bị</a:t>
            </a:r>
            <a:r>
              <a:rPr lang="en-US" sz="2400" dirty="0">
                <a:solidFill>
                  <a:schemeClr val="bg1"/>
                </a:solidFill>
              </a:rPr>
              <a:t> </a:t>
            </a:r>
            <a:r>
              <a:rPr lang="en-US" sz="2400" dirty="0" err="1">
                <a:solidFill>
                  <a:schemeClr val="bg1"/>
                </a:solidFill>
              </a:rPr>
              <a:t>mắc</a:t>
            </a:r>
            <a:r>
              <a:rPr lang="en-US" sz="2400" dirty="0">
                <a:solidFill>
                  <a:schemeClr val="bg1"/>
                </a:solidFill>
              </a:rPr>
              <a:t> </a:t>
            </a:r>
            <a:r>
              <a:rPr lang="en-US" sz="2400" dirty="0" err="1">
                <a:solidFill>
                  <a:schemeClr val="bg1"/>
                </a:solidFill>
              </a:rPr>
              <a:t>bệnh</a:t>
            </a:r>
            <a:r>
              <a:rPr lang="en-US" sz="2400" dirty="0">
                <a:solidFill>
                  <a:schemeClr val="bg1"/>
                </a:solidFill>
              </a:rPr>
              <a:t> </a:t>
            </a:r>
            <a:r>
              <a:rPr lang="en-US" sz="2400" dirty="0" err="1">
                <a:solidFill>
                  <a:schemeClr val="bg1"/>
                </a:solidFill>
              </a:rPr>
              <a:t>ung</a:t>
            </a:r>
            <a:r>
              <a:rPr lang="en-US" sz="2400" dirty="0">
                <a:solidFill>
                  <a:schemeClr val="bg1"/>
                </a:solidFill>
              </a:rPr>
              <a:t> </a:t>
            </a:r>
            <a:r>
              <a:rPr lang="en-US" sz="2400" dirty="0" err="1">
                <a:solidFill>
                  <a:schemeClr val="bg1"/>
                </a:solidFill>
              </a:rPr>
              <a:t>thư</a:t>
            </a:r>
            <a:endParaRPr lang="vi-VN" sz="2400" dirty="0">
              <a:solidFill>
                <a:schemeClr val="bg1"/>
              </a:solidFill>
            </a:endParaRPr>
          </a:p>
          <a:p>
            <a:pPr marL="380990" indent="-380990">
              <a:buFont typeface="Wingdings" panose="05000000000000000000" pitchFamily="2" charset="2"/>
              <a:buChar char="ü"/>
            </a:pPr>
            <a:r>
              <a:rPr lang="en-US" sz="2400" dirty="0" err="1">
                <a:solidFill>
                  <a:schemeClr val="bg1"/>
                </a:solidFill>
              </a:rPr>
              <a:t>Tít</a:t>
            </a:r>
            <a:r>
              <a:rPr lang="en-US" sz="2400" dirty="0">
                <a:solidFill>
                  <a:schemeClr val="bg1"/>
                </a:solidFill>
              </a:rPr>
              <a:t> </a:t>
            </a:r>
            <a:r>
              <a:rPr lang="en-US" sz="2400" dirty="0" err="1">
                <a:solidFill>
                  <a:schemeClr val="bg1"/>
                </a:solidFill>
              </a:rPr>
              <a:t>đại</a:t>
            </a:r>
            <a:r>
              <a:rPr lang="en-US" sz="2400" dirty="0">
                <a:solidFill>
                  <a:schemeClr val="bg1"/>
                </a:solidFill>
              </a:rPr>
              <a:t> </a:t>
            </a:r>
            <a:r>
              <a:rPr lang="en-US" sz="2400" dirty="0" err="1">
                <a:solidFill>
                  <a:schemeClr val="bg1"/>
                </a:solidFill>
              </a:rPr>
              <a:t>trà</a:t>
            </a:r>
            <a:r>
              <a:rPr lang="en-US" sz="2400" dirty="0">
                <a:solidFill>
                  <a:schemeClr val="bg1"/>
                </a:solidFill>
              </a:rPr>
              <a:t>: </a:t>
            </a:r>
            <a:r>
              <a:rPr lang="en-US" sz="2400" dirty="0" err="1">
                <a:solidFill>
                  <a:schemeClr val="bg1"/>
                </a:solidFill>
              </a:rPr>
              <a:t>Nữ</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có</a:t>
            </a:r>
            <a:r>
              <a:rPr lang="en-US" sz="2400" dirty="0">
                <a:solidFill>
                  <a:schemeClr val="bg1"/>
                </a:solidFill>
              </a:rPr>
              <a:t> </a:t>
            </a:r>
            <a:r>
              <a:rPr lang="en-US" sz="2400" dirty="0" err="1">
                <a:solidFill>
                  <a:schemeClr val="bg1"/>
                </a:solidFill>
              </a:rPr>
              <a:t>gương</a:t>
            </a:r>
            <a:r>
              <a:rPr lang="en-US" sz="2400" dirty="0">
                <a:solidFill>
                  <a:schemeClr val="bg1"/>
                </a:solidFill>
              </a:rPr>
              <a:t> </a:t>
            </a:r>
            <a:r>
              <a:rPr lang="en-US" sz="2400" dirty="0" err="1">
                <a:solidFill>
                  <a:schemeClr val="bg1"/>
                </a:solidFill>
              </a:rPr>
              <a:t>mặt</a:t>
            </a:r>
            <a:r>
              <a:rPr lang="en-US" sz="2400" dirty="0">
                <a:solidFill>
                  <a:schemeClr val="bg1"/>
                </a:solidFill>
              </a:rPr>
              <a:t> </a:t>
            </a:r>
            <a:r>
              <a:rPr lang="en-US" sz="2400" dirty="0" err="1">
                <a:solidFill>
                  <a:schemeClr val="bg1"/>
                </a:solidFill>
              </a:rPr>
              <a:t>khả</a:t>
            </a:r>
            <a:r>
              <a:rPr lang="en-US" sz="2400" dirty="0">
                <a:solidFill>
                  <a:schemeClr val="bg1"/>
                </a:solidFill>
              </a:rPr>
              <a:t> </a:t>
            </a:r>
            <a:r>
              <a:rPr lang="en-US" sz="2400" dirty="0" err="1">
                <a:solidFill>
                  <a:schemeClr val="bg1"/>
                </a:solidFill>
              </a:rPr>
              <a:t>ái</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Tít</a:t>
            </a:r>
            <a:r>
              <a:rPr lang="en-US" sz="2400" dirty="0">
                <a:solidFill>
                  <a:schemeClr val="bg1"/>
                </a:solidFill>
              </a:rPr>
              <a:t> </a:t>
            </a:r>
            <a:r>
              <a:rPr lang="en-US" sz="2400" dirty="0" err="1">
                <a:solidFill>
                  <a:schemeClr val="bg1"/>
                </a:solidFill>
              </a:rPr>
              <a:t>phải</a:t>
            </a:r>
            <a:r>
              <a:rPr lang="en-US" sz="2400" dirty="0">
                <a:solidFill>
                  <a:schemeClr val="bg1"/>
                </a:solidFill>
              </a:rPr>
              <a:t> </a:t>
            </a:r>
            <a:r>
              <a:rPr lang="en-US" sz="2400" dirty="0" err="1">
                <a:solidFill>
                  <a:schemeClr val="bg1"/>
                </a:solidFill>
              </a:rPr>
              <a:t>thích</a:t>
            </a:r>
            <a:r>
              <a:rPr lang="en-US" sz="2400" dirty="0">
                <a:solidFill>
                  <a:schemeClr val="bg1"/>
                </a:solidFill>
              </a:rPr>
              <a:t> </a:t>
            </a:r>
            <a:r>
              <a:rPr lang="en-US" sz="2400" dirty="0" err="1">
                <a:solidFill>
                  <a:schemeClr val="bg1"/>
                </a:solidFill>
              </a:rPr>
              <a:t>đáng</a:t>
            </a:r>
            <a:endParaRPr lang="vi-VN" sz="2400" dirty="0">
              <a:solidFill>
                <a:schemeClr val="bg1"/>
              </a:solidFill>
            </a:endParaRPr>
          </a:p>
          <a:p>
            <a:pPr marL="380990" indent="-380990">
              <a:buFont typeface="Wingdings" panose="05000000000000000000" pitchFamily="2" charset="2"/>
              <a:buChar char="v"/>
            </a:pPr>
            <a:r>
              <a:rPr lang="en-US" sz="2400" dirty="0" err="1">
                <a:solidFill>
                  <a:schemeClr val="bg1"/>
                </a:solidFill>
              </a:rPr>
              <a:t>Tít</a:t>
            </a:r>
            <a:r>
              <a:rPr lang="en-US" sz="2400" dirty="0">
                <a:solidFill>
                  <a:schemeClr val="bg1"/>
                </a:solidFill>
              </a:rPr>
              <a:t> </a:t>
            </a:r>
            <a:r>
              <a:rPr lang="en-US" sz="2400" dirty="0" err="1">
                <a:solidFill>
                  <a:schemeClr val="bg1"/>
                </a:solidFill>
              </a:rPr>
              <a:t>phải</a:t>
            </a:r>
            <a:r>
              <a:rPr lang="en-US" sz="2400" dirty="0">
                <a:solidFill>
                  <a:schemeClr val="bg1"/>
                </a:solidFill>
              </a:rPr>
              <a:t> </a:t>
            </a:r>
            <a:r>
              <a:rPr lang="en-US" sz="2400" dirty="0" err="1">
                <a:solidFill>
                  <a:schemeClr val="bg1"/>
                </a:solidFill>
              </a:rPr>
              <a:t>phù</a:t>
            </a:r>
            <a:r>
              <a:rPr lang="en-US" sz="2400" dirty="0">
                <a:solidFill>
                  <a:schemeClr val="bg1"/>
                </a:solidFill>
              </a:rPr>
              <a:t> </a:t>
            </a:r>
            <a:r>
              <a:rPr lang="en-US" sz="2400" dirty="0" err="1">
                <a:solidFill>
                  <a:schemeClr val="bg1"/>
                </a:solidFill>
              </a:rPr>
              <a:t>hợp</a:t>
            </a:r>
            <a:r>
              <a:rPr lang="en-US" sz="2400" dirty="0">
                <a:solidFill>
                  <a:schemeClr val="bg1"/>
                </a:solidFill>
              </a:rPr>
              <a:t> </a:t>
            </a:r>
            <a:r>
              <a:rPr lang="en-US" sz="2400" dirty="0" err="1">
                <a:solidFill>
                  <a:schemeClr val="bg1"/>
                </a:solidFill>
              </a:rPr>
              <a:t>với</a:t>
            </a:r>
            <a:r>
              <a:rPr lang="en-US" sz="2400" dirty="0">
                <a:solidFill>
                  <a:schemeClr val="bg1"/>
                </a:solidFill>
              </a:rPr>
              <a:t> </a:t>
            </a:r>
            <a:r>
              <a:rPr lang="en-US" sz="2400" dirty="0" err="1">
                <a:solidFill>
                  <a:schemeClr val="bg1"/>
                </a:solidFill>
              </a:rPr>
              <a:t>tôn</a:t>
            </a:r>
            <a:r>
              <a:rPr lang="en-US" sz="2400" dirty="0">
                <a:solidFill>
                  <a:schemeClr val="bg1"/>
                </a:solidFill>
              </a:rPr>
              <a:t> </a:t>
            </a:r>
            <a:r>
              <a:rPr lang="en-US" sz="2400" dirty="0" err="1">
                <a:solidFill>
                  <a:schemeClr val="bg1"/>
                </a:solidFill>
              </a:rPr>
              <a:t>chỉ</a:t>
            </a:r>
            <a:r>
              <a:rPr lang="en-US" sz="2400" dirty="0">
                <a:solidFill>
                  <a:schemeClr val="bg1"/>
                </a:solidFill>
              </a:rPr>
              <a:t>, </a:t>
            </a:r>
            <a:r>
              <a:rPr lang="en-US" sz="2400" dirty="0" err="1">
                <a:solidFill>
                  <a:schemeClr val="bg1"/>
                </a:solidFill>
              </a:rPr>
              <a:t>yêu</a:t>
            </a:r>
            <a:r>
              <a:rPr lang="en-US" sz="2400" dirty="0">
                <a:solidFill>
                  <a:schemeClr val="bg1"/>
                </a:solidFill>
              </a:rPr>
              <a:t> </a:t>
            </a:r>
            <a:r>
              <a:rPr lang="en-US" sz="2400" dirty="0" err="1">
                <a:solidFill>
                  <a:schemeClr val="bg1"/>
                </a:solidFill>
              </a:rPr>
              <a:t>cầu</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tòa</a:t>
            </a:r>
            <a:r>
              <a:rPr lang="en-US" sz="2400" dirty="0">
                <a:solidFill>
                  <a:schemeClr val="bg1"/>
                </a:solidFill>
              </a:rPr>
              <a:t> </a:t>
            </a:r>
            <a:r>
              <a:rPr lang="en-US" sz="2400" dirty="0" err="1">
                <a:solidFill>
                  <a:schemeClr val="bg1"/>
                </a:solidFill>
              </a:rPr>
              <a:t>soạn</a:t>
            </a:r>
            <a:endParaRPr lang="en-US" sz="2400" dirty="0">
              <a:solidFill>
                <a:schemeClr val="bg1"/>
              </a:solidFill>
            </a:endParaRPr>
          </a:p>
          <a:p>
            <a:pPr marL="380990" indent="-380990">
              <a:buFont typeface="Wingdings" panose="05000000000000000000" pitchFamily="2" charset="2"/>
              <a:buChar char="v"/>
            </a:pPr>
            <a:r>
              <a:rPr lang="en-US" sz="2400" dirty="0" err="1">
                <a:solidFill>
                  <a:schemeClr val="bg1"/>
                </a:solidFill>
              </a:rPr>
              <a:t>Tít</a:t>
            </a:r>
            <a:r>
              <a:rPr lang="en-US" sz="2400" dirty="0">
                <a:solidFill>
                  <a:schemeClr val="bg1"/>
                </a:solidFill>
              </a:rPr>
              <a:t> </a:t>
            </a:r>
            <a:r>
              <a:rPr lang="en-US" sz="2400" dirty="0" err="1">
                <a:solidFill>
                  <a:schemeClr val="bg1"/>
                </a:solidFill>
              </a:rPr>
              <a:t>thường</a:t>
            </a:r>
            <a:r>
              <a:rPr lang="en-US" sz="2400" dirty="0">
                <a:solidFill>
                  <a:schemeClr val="bg1"/>
                </a:solidFill>
              </a:rPr>
              <a:t> </a:t>
            </a:r>
            <a:r>
              <a:rPr lang="en-US" sz="2400" dirty="0" err="1">
                <a:solidFill>
                  <a:schemeClr val="bg1"/>
                </a:solidFill>
              </a:rPr>
              <a:t>dài</a:t>
            </a:r>
            <a:r>
              <a:rPr lang="en-US" sz="2400" dirty="0">
                <a:solidFill>
                  <a:schemeClr val="bg1"/>
                </a:solidFill>
              </a:rPr>
              <a:t> 2 – 12 </a:t>
            </a:r>
            <a:r>
              <a:rPr lang="en-US" sz="2400" dirty="0" err="1">
                <a:solidFill>
                  <a:schemeClr val="bg1"/>
                </a:solidFill>
              </a:rPr>
              <a:t>chữ</a:t>
            </a:r>
            <a:endParaRPr lang="en-US" sz="2400" dirty="0">
              <a:solidFill>
                <a:schemeClr val="bg1"/>
              </a:solidFill>
            </a:endParaRPr>
          </a:p>
          <a:p>
            <a:pPr marL="380990" indent="-380990">
              <a:buFont typeface="Wingdings" panose="05000000000000000000" pitchFamily="2" charset="2"/>
              <a:buChar char="v"/>
            </a:pPr>
            <a:endParaRPr lang="vi-VN" sz="2400" dirty="0">
              <a:solidFill>
                <a:schemeClr val="bg1"/>
              </a:solidFill>
            </a:endParaRPr>
          </a:p>
        </p:txBody>
      </p:sp>
    </p:spTree>
    <p:extLst>
      <p:ext uri="{BB962C8B-B14F-4D97-AF65-F5344CB8AC3E}">
        <p14:creationId xmlns:p14="http://schemas.microsoft.com/office/powerpoint/2010/main" val="303847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74329" y="140531"/>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8" name="Oval 7"/>
          <p:cNvSpPr/>
          <p:nvPr/>
        </p:nvSpPr>
        <p:spPr>
          <a:xfrm>
            <a:off x="1718345" y="284547"/>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37" name="Rounded Rectangle 7"/>
          <p:cNvSpPr/>
          <p:nvPr/>
        </p:nvSpPr>
        <p:spPr>
          <a:xfrm>
            <a:off x="9131843" y="-240911"/>
            <a:ext cx="394133" cy="34013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733">
              <a:solidFill>
                <a:schemeClr val="bg1"/>
              </a:solidFill>
            </a:endParaRPr>
          </a:p>
        </p:txBody>
      </p:sp>
      <p:sp>
        <p:nvSpPr>
          <p:cNvPr id="4" name="Rectangle 3">
            <a:extLst>
              <a:ext uri="{FF2B5EF4-FFF2-40B4-BE49-F238E27FC236}">
                <a16:creationId xmlns:a16="http://schemas.microsoft.com/office/drawing/2014/main" id="{42451373-A2BC-4547-B8E4-23C02852F039}"/>
              </a:ext>
            </a:extLst>
          </p:cNvPr>
          <p:cNvSpPr/>
          <p:nvPr/>
        </p:nvSpPr>
        <p:spPr>
          <a:xfrm>
            <a:off x="0" y="584703"/>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13" name="Rectangle 12">
            <a:extLst>
              <a:ext uri="{FF2B5EF4-FFF2-40B4-BE49-F238E27FC236}">
                <a16:creationId xmlns:a16="http://schemas.microsoft.com/office/drawing/2014/main" id="{57BB94F4-4A21-45D6-A87C-A4CD46F6E444}"/>
              </a:ext>
            </a:extLst>
          </p:cNvPr>
          <p:cNvSpPr/>
          <p:nvPr/>
        </p:nvSpPr>
        <p:spPr>
          <a:xfrm>
            <a:off x="2703874" y="683027"/>
            <a:ext cx="6994775" cy="584775"/>
          </a:xfrm>
          <a:prstGeom prst="rect">
            <a:avLst/>
          </a:prstGeom>
        </p:spPr>
        <p:txBody>
          <a:bodyPr wrap="square">
            <a:spAutoFit/>
          </a:bodyPr>
          <a:lstStyle/>
          <a:p>
            <a:pPr lvl="0"/>
            <a:r>
              <a:rPr lang="en-US" sz="3200" b="1">
                <a:solidFill>
                  <a:schemeClr val="bg1"/>
                </a:solidFill>
              </a:rPr>
              <a:t>Các loại Tít thường gặp</a:t>
            </a:r>
            <a:endParaRPr lang="vi-VN" sz="4267" b="1">
              <a:solidFill>
                <a:schemeClr val="bg1"/>
              </a:solidFill>
            </a:endParaRPr>
          </a:p>
        </p:txBody>
      </p:sp>
      <p:sp>
        <p:nvSpPr>
          <p:cNvPr id="39" name="Rectangle 38">
            <a:extLst>
              <a:ext uri="{FF2B5EF4-FFF2-40B4-BE49-F238E27FC236}">
                <a16:creationId xmlns:a16="http://schemas.microsoft.com/office/drawing/2014/main" id="{9DD659CC-998D-42FA-AC9F-67C997338CEC}"/>
              </a:ext>
            </a:extLst>
          </p:cNvPr>
          <p:cNvSpPr/>
          <p:nvPr/>
        </p:nvSpPr>
        <p:spPr>
          <a:xfrm>
            <a:off x="3597471" y="1377866"/>
            <a:ext cx="8592277"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0" name="Rectangle 39">
            <a:extLst>
              <a:ext uri="{FF2B5EF4-FFF2-40B4-BE49-F238E27FC236}">
                <a16:creationId xmlns:a16="http://schemas.microsoft.com/office/drawing/2014/main" id="{00D10A34-278B-4C42-80E0-FD3A9D0F710B}"/>
              </a:ext>
            </a:extLst>
          </p:cNvPr>
          <p:cNvSpPr/>
          <p:nvPr/>
        </p:nvSpPr>
        <p:spPr>
          <a:xfrm>
            <a:off x="457333" y="2074783"/>
            <a:ext cx="4608512" cy="2677656"/>
          </a:xfrm>
          <a:prstGeom prst="rect">
            <a:avLst/>
          </a:prstGeom>
          <a:ln w="28575">
            <a:solidFill>
              <a:schemeClr val="bg1"/>
            </a:solidFill>
          </a:ln>
        </p:spPr>
        <p:txBody>
          <a:bodyPr wrap="square">
            <a:spAutoFit/>
          </a:bodyPr>
          <a:lstStyle/>
          <a:p>
            <a:pPr marL="380990" indent="-380990">
              <a:buFont typeface="Wingdings" panose="05000000000000000000" pitchFamily="2" charset="2"/>
              <a:buChar char="v"/>
            </a:pPr>
            <a:r>
              <a:rPr lang="en-US" sz="2400">
                <a:solidFill>
                  <a:schemeClr val="bg1"/>
                </a:solidFill>
              </a:rPr>
              <a:t>Dùng con số để nhấn mạnh</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Tít bỏ lửng</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Đặt câu hỏi</a:t>
            </a:r>
          </a:p>
          <a:p>
            <a:pPr marL="380990" indent="-380990">
              <a:buFont typeface="Wingdings" panose="05000000000000000000" pitchFamily="2" charset="2"/>
              <a:buChar char="v"/>
            </a:pPr>
            <a:r>
              <a:rPr lang="en-US" sz="2400">
                <a:solidFill>
                  <a:schemeClr val="bg1"/>
                </a:solidFill>
              </a:rPr>
              <a:t>Dùng đơn vị dân gian</a:t>
            </a:r>
            <a:endParaRPr lang="vi-VN" sz="2400">
              <a:solidFill>
                <a:schemeClr val="bg1"/>
              </a:solidFill>
            </a:endParaRPr>
          </a:p>
          <a:p>
            <a:pPr marL="380990" indent="-380990">
              <a:buFont typeface="Wingdings" panose="05000000000000000000" pitchFamily="2" charset="2"/>
              <a:buChar char="ü"/>
            </a:pPr>
            <a:r>
              <a:rPr lang="en-US" sz="2400">
                <a:solidFill>
                  <a:schemeClr val="bg1"/>
                </a:solidFill>
              </a:rPr>
              <a:t>Nguyên bản</a:t>
            </a:r>
            <a:endParaRPr lang="vi-VN" sz="2400">
              <a:solidFill>
                <a:schemeClr val="bg1"/>
              </a:solidFill>
            </a:endParaRPr>
          </a:p>
          <a:p>
            <a:pPr marL="380990" indent="-380990">
              <a:buFont typeface="Wingdings" panose="05000000000000000000" pitchFamily="2" charset="2"/>
              <a:buChar char="ü"/>
            </a:pPr>
            <a:r>
              <a:rPr lang="en-US" sz="2400">
                <a:solidFill>
                  <a:schemeClr val="bg1"/>
                </a:solidFill>
              </a:rPr>
              <a:t>Một vế</a:t>
            </a:r>
          </a:p>
          <a:p>
            <a:pPr marL="380990" indent="-380990">
              <a:buFont typeface="Wingdings" panose="05000000000000000000" pitchFamily="2" charset="2"/>
              <a:buChar char="ü"/>
            </a:pPr>
            <a:r>
              <a:rPr lang="en-US" sz="2400">
                <a:solidFill>
                  <a:schemeClr val="bg1"/>
                </a:solidFill>
              </a:rPr>
              <a:t>Thêm bớt</a:t>
            </a:r>
            <a:endParaRPr lang="vi-VN" sz="2400">
              <a:solidFill>
                <a:schemeClr val="bg1"/>
              </a:solidFill>
            </a:endParaRPr>
          </a:p>
        </p:txBody>
      </p:sp>
      <p:sp>
        <p:nvSpPr>
          <p:cNvPr id="6" name="Rectangle 5">
            <a:extLst>
              <a:ext uri="{FF2B5EF4-FFF2-40B4-BE49-F238E27FC236}">
                <a16:creationId xmlns:a16="http://schemas.microsoft.com/office/drawing/2014/main" id="{DAEA917B-23F4-4E40-9A9E-06B4D6F89B3E}"/>
              </a:ext>
            </a:extLst>
          </p:cNvPr>
          <p:cNvSpPr/>
          <p:nvPr/>
        </p:nvSpPr>
        <p:spPr>
          <a:xfrm>
            <a:off x="5903979" y="3428999"/>
            <a:ext cx="5405807" cy="2308324"/>
          </a:xfrm>
          <a:prstGeom prst="rect">
            <a:avLst/>
          </a:prstGeom>
          <a:ln w="28575">
            <a:solidFill>
              <a:schemeClr val="bg1"/>
            </a:solidFill>
          </a:ln>
        </p:spPr>
        <p:txBody>
          <a:bodyPr wrap="square">
            <a:spAutoFit/>
          </a:bodyPr>
          <a:lstStyle/>
          <a:p>
            <a:pPr marL="380990" indent="-380990">
              <a:buFont typeface="Wingdings" panose="05000000000000000000" pitchFamily="2" charset="2"/>
              <a:buChar char="v"/>
            </a:pPr>
            <a:r>
              <a:rPr lang="en-US" sz="2400">
                <a:solidFill>
                  <a:schemeClr val="bg1"/>
                </a:solidFill>
              </a:rPr>
              <a:t>Dựa theo các sản phẩm nổi tiếng</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Dựa theo cấu trúc có sẵn </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Tự tạo lập cấu trúc mới</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Dùng biện pháp tu từ</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Mệnh đề ngược đời</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Tên riêng, câu nói</a:t>
            </a:r>
            <a:endParaRPr lang="vi-VN" sz="2400"/>
          </a:p>
        </p:txBody>
      </p:sp>
    </p:spTree>
    <p:extLst>
      <p:ext uri="{BB962C8B-B14F-4D97-AF65-F5344CB8AC3E}">
        <p14:creationId xmlns:p14="http://schemas.microsoft.com/office/powerpoint/2010/main" val="286577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43227" y="236429"/>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8" name="Oval 7"/>
          <p:cNvSpPr/>
          <p:nvPr/>
        </p:nvSpPr>
        <p:spPr>
          <a:xfrm>
            <a:off x="1687243" y="380445"/>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37" name="Rounded Rectangle 7"/>
          <p:cNvSpPr/>
          <p:nvPr/>
        </p:nvSpPr>
        <p:spPr>
          <a:xfrm>
            <a:off x="9131843" y="-240911"/>
            <a:ext cx="394133" cy="34013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733">
              <a:solidFill>
                <a:schemeClr val="bg1"/>
              </a:solidFill>
            </a:endParaRPr>
          </a:p>
        </p:txBody>
      </p:sp>
      <p:sp>
        <p:nvSpPr>
          <p:cNvPr id="4" name="Rectangle 3">
            <a:extLst>
              <a:ext uri="{FF2B5EF4-FFF2-40B4-BE49-F238E27FC236}">
                <a16:creationId xmlns:a16="http://schemas.microsoft.com/office/drawing/2014/main" id="{42451373-A2BC-4547-B8E4-23C02852F039}"/>
              </a:ext>
            </a:extLst>
          </p:cNvPr>
          <p:cNvSpPr/>
          <p:nvPr/>
        </p:nvSpPr>
        <p:spPr>
          <a:xfrm>
            <a:off x="-31103" y="680602"/>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13" name="Rectangle 12">
            <a:extLst>
              <a:ext uri="{FF2B5EF4-FFF2-40B4-BE49-F238E27FC236}">
                <a16:creationId xmlns:a16="http://schemas.microsoft.com/office/drawing/2014/main" id="{57BB94F4-4A21-45D6-A87C-A4CD46F6E444}"/>
              </a:ext>
            </a:extLst>
          </p:cNvPr>
          <p:cNvSpPr/>
          <p:nvPr/>
        </p:nvSpPr>
        <p:spPr>
          <a:xfrm>
            <a:off x="2672771" y="778925"/>
            <a:ext cx="6994775" cy="666786"/>
          </a:xfrm>
          <a:prstGeom prst="rect">
            <a:avLst/>
          </a:prstGeom>
        </p:spPr>
        <p:txBody>
          <a:bodyPr wrap="square">
            <a:spAutoFit/>
          </a:bodyPr>
          <a:lstStyle/>
          <a:p>
            <a:pPr lvl="0"/>
            <a:r>
              <a:rPr lang="en-US" sz="3733">
                <a:solidFill>
                  <a:schemeClr val="bg1"/>
                </a:solidFill>
              </a:rPr>
              <a:t>Các dạng tít sai</a:t>
            </a:r>
            <a:endParaRPr lang="vi-VN" sz="7200" b="1">
              <a:solidFill>
                <a:schemeClr val="bg1"/>
              </a:solidFill>
            </a:endParaRPr>
          </a:p>
        </p:txBody>
      </p:sp>
      <p:sp>
        <p:nvSpPr>
          <p:cNvPr id="39" name="Rectangle 38">
            <a:extLst>
              <a:ext uri="{FF2B5EF4-FFF2-40B4-BE49-F238E27FC236}">
                <a16:creationId xmlns:a16="http://schemas.microsoft.com/office/drawing/2014/main" id="{9DD659CC-998D-42FA-AC9F-67C997338CEC}"/>
              </a:ext>
            </a:extLst>
          </p:cNvPr>
          <p:cNvSpPr/>
          <p:nvPr/>
        </p:nvSpPr>
        <p:spPr>
          <a:xfrm>
            <a:off x="3566368" y="1473765"/>
            <a:ext cx="8592277"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0" name="Rectangle 39">
            <a:extLst>
              <a:ext uri="{FF2B5EF4-FFF2-40B4-BE49-F238E27FC236}">
                <a16:creationId xmlns:a16="http://schemas.microsoft.com/office/drawing/2014/main" id="{00D10A34-278B-4C42-80E0-FD3A9D0F710B}"/>
              </a:ext>
            </a:extLst>
          </p:cNvPr>
          <p:cNvSpPr/>
          <p:nvPr/>
        </p:nvSpPr>
        <p:spPr>
          <a:xfrm>
            <a:off x="2294707" y="2756925"/>
            <a:ext cx="7750901" cy="2308324"/>
          </a:xfrm>
          <a:prstGeom prst="rect">
            <a:avLst/>
          </a:prstGeom>
          <a:ln w="28575">
            <a:solidFill>
              <a:schemeClr val="bg1"/>
            </a:solidFill>
          </a:ln>
        </p:spPr>
        <p:txBody>
          <a:bodyPr wrap="square">
            <a:spAutoFit/>
          </a:bodyPr>
          <a:lstStyle/>
          <a:p>
            <a:pPr marL="380990" indent="-380990">
              <a:buFont typeface="Wingdings" panose="05000000000000000000" pitchFamily="2" charset="2"/>
              <a:buChar char="v"/>
            </a:pPr>
            <a:r>
              <a:rPr lang="en-US" sz="2400">
                <a:solidFill>
                  <a:schemeClr val="bg1"/>
                </a:solidFill>
              </a:rPr>
              <a:t>Tít mơ hồ: Có thể hiểu theo hai hoặc hơn hai cách</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Tít sai so với bài: To hơn; nhỏ hơn; không liên quan; có chi tiết sai</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Tít có độ dài quá lớn</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Tít thiếu căn cứ để hiểu</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Tít theo mẫu</a:t>
            </a:r>
            <a:endParaRPr lang="vi-VN" sz="2400">
              <a:solidFill>
                <a:schemeClr val="bg1"/>
              </a:solidFill>
            </a:endParaRPr>
          </a:p>
        </p:txBody>
      </p:sp>
    </p:spTree>
    <p:extLst>
      <p:ext uri="{BB962C8B-B14F-4D97-AF65-F5344CB8AC3E}">
        <p14:creationId xmlns:p14="http://schemas.microsoft.com/office/powerpoint/2010/main" val="316545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57970"/>
            <a:ext cx="12192000" cy="768085"/>
          </a:xfrm>
        </p:spPr>
        <p:txBody>
          <a:bodyPr/>
          <a:lstStyle/>
          <a:p>
            <a:r>
              <a:rPr lang="en-US" altLang="ko-KR"/>
              <a:t>CÁC KỸ NĂNG KHI BIÊN TẬP NỘI DUNG</a:t>
            </a:r>
            <a:endParaRPr lang="ko-KR" altLang="en-US"/>
          </a:p>
        </p:txBody>
      </p:sp>
      <p:sp>
        <p:nvSpPr>
          <p:cNvPr id="9" name="Oval 8"/>
          <p:cNvSpPr/>
          <p:nvPr/>
        </p:nvSpPr>
        <p:spPr>
          <a:xfrm>
            <a:off x="1574329" y="1220755"/>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8" name="Oval 7"/>
          <p:cNvSpPr/>
          <p:nvPr/>
        </p:nvSpPr>
        <p:spPr>
          <a:xfrm>
            <a:off x="1718345" y="1364771"/>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37" name="Rounded Rectangle 7"/>
          <p:cNvSpPr/>
          <p:nvPr/>
        </p:nvSpPr>
        <p:spPr>
          <a:xfrm>
            <a:off x="9131843" y="-240911"/>
            <a:ext cx="394133" cy="34013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733">
              <a:solidFill>
                <a:schemeClr val="bg1"/>
              </a:solidFill>
            </a:endParaRPr>
          </a:p>
        </p:txBody>
      </p:sp>
      <p:sp>
        <p:nvSpPr>
          <p:cNvPr id="4" name="Rectangle 3">
            <a:extLst>
              <a:ext uri="{FF2B5EF4-FFF2-40B4-BE49-F238E27FC236}">
                <a16:creationId xmlns:a16="http://schemas.microsoft.com/office/drawing/2014/main" id="{42451373-A2BC-4547-B8E4-23C02852F039}"/>
              </a:ext>
            </a:extLst>
          </p:cNvPr>
          <p:cNvSpPr/>
          <p:nvPr/>
        </p:nvSpPr>
        <p:spPr>
          <a:xfrm>
            <a:off x="0" y="1664927"/>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13" name="Rectangle 12">
            <a:extLst>
              <a:ext uri="{FF2B5EF4-FFF2-40B4-BE49-F238E27FC236}">
                <a16:creationId xmlns:a16="http://schemas.microsoft.com/office/drawing/2014/main" id="{57BB94F4-4A21-45D6-A87C-A4CD46F6E444}"/>
              </a:ext>
            </a:extLst>
          </p:cNvPr>
          <p:cNvSpPr/>
          <p:nvPr/>
        </p:nvSpPr>
        <p:spPr>
          <a:xfrm>
            <a:off x="2703874" y="1846364"/>
            <a:ext cx="6994775" cy="502766"/>
          </a:xfrm>
          <a:prstGeom prst="rect">
            <a:avLst/>
          </a:prstGeom>
        </p:spPr>
        <p:txBody>
          <a:bodyPr wrap="square">
            <a:spAutoFit/>
          </a:bodyPr>
          <a:lstStyle/>
          <a:p>
            <a:pPr lvl="0"/>
            <a:r>
              <a:rPr lang="en-US" sz="2667" b="1">
                <a:solidFill>
                  <a:schemeClr val="bg1"/>
                </a:solidFill>
              </a:rPr>
              <a:t>Ngôn ngữ trong báo chí</a:t>
            </a:r>
            <a:endParaRPr lang="vi-VN" sz="2667" b="1">
              <a:solidFill>
                <a:schemeClr val="bg1"/>
              </a:solidFill>
            </a:endParaRPr>
          </a:p>
        </p:txBody>
      </p:sp>
      <p:sp>
        <p:nvSpPr>
          <p:cNvPr id="39" name="Rectangle 38">
            <a:extLst>
              <a:ext uri="{FF2B5EF4-FFF2-40B4-BE49-F238E27FC236}">
                <a16:creationId xmlns:a16="http://schemas.microsoft.com/office/drawing/2014/main" id="{9DD659CC-998D-42FA-AC9F-67C997338CEC}"/>
              </a:ext>
            </a:extLst>
          </p:cNvPr>
          <p:cNvSpPr/>
          <p:nvPr/>
        </p:nvSpPr>
        <p:spPr>
          <a:xfrm>
            <a:off x="3597471" y="2458090"/>
            <a:ext cx="8592277"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0" name="Rectangle 39">
            <a:extLst>
              <a:ext uri="{FF2B5EF4-FFF2-40B4-BE49-F238E27FC236}">
                <a16:creationId xmlns:a16="http://schemas.microsoft.com/office/drawing/2014/main" id="{00D10A34-278B-4C42-80E0-FD3A9D0F710B}"/>
              </a:ext>
            </a:extLst>
          </p:cNvPr>
          <p:cNvSpPr/>
          <p:nvPr/>
        </p:nvSpPr>
        <p:spPr>
          <a:xfrm>
            <a:off x="2831638" y="3592635"/>
            <a:ext cx="6994775" cy="1569660"/>
          </a:xfrm>
          <a:prstGeom prst="rect">
            <a:avLst/>
          </a:prstGeom>
          <a:ln w="28575">
            <a:solidFill>
              <a:schemeClr val="bg1"/>
            </a:solidFill>
          </a:ln>
        </p:spPr>
        <p:txBody>
          <a:bodyPr wrap="square">
            <a:spAutoFit/>
          </a:bodyPr>
          <a:lstStyle/>
          <a:p>
            <a:pPr marL="380990" indent="-380990">
              <a:buFont typeface="Wingdings" panose="05000000000000000000" pitchFamily="2" charset="2"/>
              <a:buChar char="v"/>
            </a:pPr>
            <a:r>
              <a:rPr lang="en-US" sz="2400">
                <a:solidFill>
                  <a:schemeClr val="bg1"/>
                </a:solidFill>
              </a:rPr>
              <a:t>Chính xác, phù hợp thể loại</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Dung di, đơn nghĩa </a:t>
            </a:r>
          </a:p>
          <a:p>
            <a:pPr marL="380990" indent="-380990">
              <a:buFont typeface="Wingdings" panose="05000000000000000000" pitchFamily="2" charset="2"/>
              <a:buChar char="v"/>
            </a:pPr>
            <a:r>
              <a:rPr lang="en-US" sz="2400">
                <a:solidFill>
                  <a:schemeClr val="bg1"/>
                </a:solidFill>
              </a:rPr>
              <a:t>Phù hợp với yêu cầu, cẩm nang của tòa soạn</a:t>
            </a:r>
            <a:endParaRPr lang="vi-VN" sz="2400">
              <a:solidFill>
                <a:schemeClr val="bg1"/>
              </a:solidFill>
            </a:endParaRPr>
          </a:p>
          <a:p>
            <a:pPr marL="380990" indent="-380990">
              <a:buFont typeface="Wingdings" panose="05000000000000000000" pitchFamily="2" charset="2"/>
              <a:buChar char="v"/>
            </a:pPr>
            <a:r>
              <a:rPr lang="en-US" sz="2400">
                <a:solidFill>
                  <a:schemeClr val="bg1"/>
                </a:solidFill>
              </a:rPr>
              <a:t>Chuẩn mực, ngắn gọn, tiện ích, thẩm mỹ</a:t>
            </a:r>
            <a:endParaRPr lang="vi-VN" sz="2400">
              <a:solidFill>
                <a:schemeClr val="bg1"/>
              </a:solidFill>
            </a:endParaRPr>
          </a:p>
        </p:txBody>
      </p:sp>
    </p:spTree>
    <p:extLst>
      <p:ext uri="{BB962C8B-B14F-4D97-AF65-F5344CB8AC3E}">
        <p14:creationId xmlns:p14="http://schemas.microsoft.com/office/powerpoint/2010/main" val="2635796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43227" y="236429"/>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8" name="Oval 7"/>
          <p:cNvSpPr/>
          <p:nvPr/>
        </p:nvSpPr>
        <p:spPr>
          <a:xfrm>
            <a:off x="1687243" y="380445"/>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37" name="Rounded Rectangle 7"/>
          <p:cNvSpPr/>
          <p:nvPr/>
        </p:nvSpPr>
        <p:spPr>
          <a:xfrm>
            <a:off x="9131843" y="-240911"/>
            <a:ext cx="394133" cy="34013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733">
              <a:solidFill>
                <a:schemeClr val="bg1"/>
              </a:solidFill>
            </a:endParaRPr>
          </a:p>
        </p:txBody>
      </p:sp>
      <p:sp>
        <p:nvSpPr>
          <p:cNvPr id="4" name="Rectangle 3">
            <a:extLst>
              <a:ext uri="{FF2B5EF4-FFF2-40B4-BE49-F238E27FC236}">
                <a16:creationId xmlns:a16="http://schemas.microsoft.com/office/drawing/2014/main" id="{42451373-A2BC-4547-B8E4-23C02852F039}"/>
              </a:ext>
            </a:extLst>
          </p:cNvPr>
          <p:cNvSpPr/>
          <p:nvPr/>
        </p:nvSpPr>
        <p:spPr>
          <a:xfrm>
            <a:off x="-31103" y="680602"/>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13" name="Rectangle 12">
            <a:extLst>
              <a:ext uri="{FF2B5EF4-FFF2-40B4-BE49-F238E27FC236}">
                <a16:creationId xmlns:a16="http://schemas.microsoft.com/office/drawing/2014/main" id="{57BB94F4-4A21-45D6-A87C-A4CD46F6E444}"/>
              </a:ext>
            </a:extLst>
          </p:cNvPr>
          <p:cNvSpPr/>
          <p:nvPr/>
        </p:nvSpPr>
        <p:spPr>
          <a:xfrm>
            <a:off x="2672771" y="778925"/>
            <a:ext cx="6994775" cy="666786"/>
          </a:xfrm>
          <a:prstGeom prst="rect">
            <a:avLst/>
          </a:prstGeom>
        </p:spPr>
        <p:txBody>
          <a:bodyPr wrap="square">
            <a:spAutoFit/>
          </a:bodyPr>
          <a:lstStyle/>
          <a:p>
            <a:pPr lvl="0"/>
            <a:r>
              <a:rPr lang="en-US" sz="3733">
                <a:solidFill>
                  <a:schemeClr val="bg1"/>
                </a:solidFill>
              </a:rPr>
              <a:t>Xử lý các dạng lỗi</a:t>
            </a:r>
            <a:endParaRPr lang="vi-VN" sz="7200" b="1">
              <a:solidFill>
                <a:schemeClr val="bg1"/>
              </a:solidFill>
            </a:endParaRPr>
          </a:p>
        </p:txBody>
      </p:sp>
      <p:sp>
        <p:nvSpPr>
          <p:cNvPr id="39" name="Rectangle 38">
            <a:extLst>
              <a:ext uri="{FF2B5EF4-FFF2-40B4-BE49-F238E27FC236}">
                <a16:creationId xmlns:a16="http://schemas.microsoft.com/office/drawing/2014/main" id="{9DD659CC-998D-42FA-AC9F-67C997338CEC}"/>
              </a:ext>
            </a:extLst>
          </p:cNvPr>
          <p:cNvSpPr/>
          <p:nvPr/>
        </p:nvSpPr>
        <p:spPr>
          <a:xfrm>
            <a:off x="3566368" y="1473765"/>
            <a:ext cx="8592277"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0" name="Rectangle 39">
            <a:extLst>
              <a:ext uri="{FF2B5EF4-FFF2-40B4-BE49-F238E27FC236}">
                <a16:creationId xmlns:a16="http://schemas.microsoft.com/office/drawing/2014/main" id="{00D10A34-278B-4C42-80E0-FD3A9D0F710B}"/>
              </a:ext>
            </a:extLst>
          </p:cNvPr>
          <p:cNvSpPr/>
          <p:nvPr/>
        </p:nvSpPr>
        <p:spPr>
          <a:xfrm>
            <a:off x="2347418" y="2948947"/>
            <a:ext cx="8592277" cy="1938992"/>
          </a:xfrm>
          <a:prstGeom prst="rect">
            <a:avLst/>
          </a:prstGeom>
          <a:ln w="28575">
            <a:solidFill>
              <a:schemeClr val="bg1"/>
            </a:solidFill>
          </a:ln>
        </p:spPr>
        <p:txBody>
          <a:bodyPr wrap="square">
            <a:spAutoFit/>
          </a:bodyPr>
          <a:lstStyle/>
          <a:p>
            <a:pPr marL="990575" lvl="1" indent="-380990">
              <a:buFont typeface="Wingdings" panose="05000000000000000000" pitchFamily="2" charset="2"/>
              <a:buChar char="v"/>
            </a:pPr>
            <a:r>
              <a:rPr lang="en-US" sz="2400">
                <a:solidFill>
                  <a:schemeClr val="bg1"/>
                </a:solidFill>
              </a:rPr>
              <a:t>Xử lý lỗi Morat</a:t>
            </a:r>
            <a:endParaRPr lang="vi-VN" sz="2400">
              <a:solidFill>
                <a:schemeClr val="bg1"/>
              </a:solidFill>
            </a:endParaRPr>
          </a:p>
          <a:p>
            <a:pPr marL="990575" lvl="1" indent="-380990">
              <a:buFont typeface="Wingdings" panose="05000000000000000000" pitchFamily="2" charset="2"/>
              <a:buChar char="v"/>
            </a:pPr>
            <a:r>
              <a:rPr lang="en-US" sz="2400">
                <a:solidFill>
                  <a:schemeClr val="bg1"/>
                </a:solidFill>
              </a:rPr>
              <a:t>Xử lý lỗi chính tả và lỗi dùng từ</a:t>
            </a:r>
            <a:endParaRPr lang="vi-VN" sz="2400">
              <a:solidFill>
                <a:schemeClr val="bg1"/>
              </a:solidFill>
            </a:endParaRPr>
          </a:p>
          <a:p>
            <a:pPr marL="990575" lvl="1" indent="-380990">
              <a:buFont typeface="Wingdings" panose="05000000000000000000" pitchFamily="2" charset="2"/>
              <a:buChar char="v"/>
            </a:pPr>
            <a:r>
              <a:rPr lang="en-US" sz="2400">
                <a:solidFill>
                  <a:schemeClr val="bg1"/>
                </a:solidFill>
              </a:rPr>
              <a:t>Xử lý lỗi thừa từ và từ sáo rỗng</a:t>
            </a:r>
            <a:endParaRPr lang="vi-VN" sz="2400">
              <a:solidFill>
                <a:schemeClr val="bg1"/>
              </a:solidFill>
            </a:endParaRPr>
          </a:p>
          <a:p>
            <a:pPr marL="990575" lvl="1" indent="-380990">
              <a:buFont typeface="Wingdings" panose="05000000000000000000" pitchFamily="2" charset="2"/>
              <a:buChar char="v"/>
            </a:pPr>
            <a:r>
              <a:rPr lang="en-US" sz="2400">
                <a:solidFill>
                  <a:schemeClr val="bg1"/>
                </a:solidFill>
              </a:rPr>
              <a:t>Xử lý từ trừu tượng và từ lóng, phương ngữ</a:t>
            </a:r>
          </a:p>
          <a:p>
            <a:pPr marL="990575" lvl="1" indent="-380990">
              <a:buFont typeface="Wingdings" panose="05000000000000000000" pitchFamily="2" charset="2"/>
              <a:buChar char="v"/>
            </a:pPr>
            <a:r>
              <a:rPr lang="en-US" sz="2400">
                <a:solidFill>
                  <a:schemeClr val="bg1"/>
                </a:solidFill>
              </a:rPr>
              <a:t>Xử lý thuật ngữ chuyên ngành và từ “tự chế”</a:t>
            </a:r>
            <a:endParaRPr lang="vi-VN" sz="2400">
              <a:solidFill>
                <a:schemeClr val="bg1"/>
              </a:solidFill>
            </a:endParaRPr>
          </a:p>
        </p:txBody>
      </p:sp>
    </p:spTree>
    <p:extLst>
      <p:ext uri="{BB962C8B-B14F-4D97-AF65-F5344CB8AC3E}">
        <p14:creationId xmlns:p14="http://schemas.microsoft.com/office/powerpoint/2010/main" val="1892298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74329" y="104508"/>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8" name="Oval 7"/>
          <p:cNvSpPr/>
          <p:nvPr/>
        </p:nvSpPr>
        <p:spPr>
          <a:xfrm>
            <a:off x="1718345" y="248524"/>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37" name="Rounded Rectangle 7"/>
          <p:cNvSpPr/>
          <p:nvPr/>
        </p:nvSpPr>
        <p:spPr>
          <a:xfrm>
            <a:off x="9162946" y="-372832"/>
            <a:ext cx="394133" cy="34013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733">
              <a:solidFill>
                <a:schemeClr val="bg1"/>
              </a:solidFill>
            </a:endParaRPr>
          </a:p>
        </p:txBody>
      </p:sp>
      <p:sp>
        <p:nvSpPr>
          <p:cNvPr id="4" name="Rectangle 3">
            <a:extLst>
              <a:ext uri="{FF2B5EF4-FFF2-40B4-BE49-F238E27FC236}">
                <a16:creationId xmlns:a16="http://schemas.microsoft.com/office/drawing/2014/main" id="{42451373-A2BC-4547-B8E4-23C02852F039}"/>
              </a:ext>
            </a:extLst>
          </p:cNvPr>
          <p:cNvSpPr/>
          <p:nvPr/>
        </p:nvSpPr>
        <p:spPr>
          <a:xfrm>
            <a:off x="0" y="548681"/>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13" name="Rectangle 12">
            <a:extLst>
              <a:ext uri="{FF2B5EF4-FFF2-40B4-BE49-F238E27FC236}">
                <a16:creationId xmlns:a16="http://schemas.microsoft.com/office/drawing/2014/main" id="{57BB94F4-4A21-45D6-A87C-A4CD46F6E444}"/>
              </a:ext>
            </a:extLst>
          </p:cNvPr>
          <p:cNvSpPr/>
          <p:nvPr/>
        </p:nvSpPr>
        <p:spPr>
          <a:xfrm>
            <a:off x="2703874" y="647004"/>
            <a:ext cx="6994775" cy="666786"/>
          </a:xfrm>
          <a:prstGeom prst="rect">
            <a:avLst/>
          </a:prstGeom>
        </p:spPr>
        <p:txBody>
          <a:bodyPr wrap="square">
            <a:spAutoFit/>
          </a:bodyPr>
          <a:lstStyle/>
          <a:p>
            <a:pPr lvl="0"/>
            <a:r>
              <a:rPr lang="en-US" sz="3733">
                <a:solidFill>
                  <a:schemeClr val="bg1"/>
                </a:solidFill>
              </a:rPr>
              <a:t>Tại sao phải biên tập?</a:t>
            </a:r>
            <a:endParaRPr lang="vi-VN" sz="7200" b="1">
              <a:solidFill>
                <a:schemeClr val="bg1"/>
              </a:solidFill>
            </a:endParaRPr>
          </a:p>
        </p:txBody>
      </p:sp>
      <p:sp>
        <p:nvSpPr>
          <p:cNvPr id="39" name="Rectangle 38">
            <a:extLst>
              <a:ext uri="{FF2B5EF4-FFF2-40B4-BE49-F238E27FC236}">
                <a16:creationId xmlns:a16="http://schemas.microsoft.com/office/drawing/2014/main" id="{9DD659CC-998D-42FA-AC9F-67C997338CEC}"/>
              </a:ext>
            </a:extLst>
          </p:cNvPr>
          <p:cNvSpPr/>
          <p:nvPr/>
        </p:nvSpPr>
        <p:spPr>
          <a:xfrm>
            <a:off x="3597471" y="1341843"/>
            <a:ext cx="8592277"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0" name="Rectangle 39">
            <a:extLst>
              <a:ext uri="{FF2B5EF4-FFF2-40B4-BE49-F238E27FC236}">
                <a16:creationId xmlns:a16="http://schemas.microsoft.com/office/drawing/2014/main" id="{00D10A34-278B-4C42-80E0-FD3A9D0F710B}"/>
              </a:ext>
            </a:extLst>
          </p:cNvPr>
          <p:cNvSpPr/>
          <p:nvPr/>
        </p:nvSpPr>
        <p:spPr>
          <a:xfrm>
            <a:off x="1700407" y="1743702"/>
            <a:ext cx="9844583" cy="4524315"/>
          </a:xfrm>
          <a:prstGeom prst="rect">
            <a:avLst/>
          </a:prstGeom>
          <a:ln w="28575">
            <a:noFill/>
          </a:ln>
        </p:spPr>
        <p:txBody>
          <a:bodyPr wrap="square">
            <a:spAutoFit/>
          </a:bodyPr>
          <a:lstStyle/>
          <a:p>
            <a:pPr marL="380990" indent="-380990">
              <a:buFont typeface="Wingdings" panose="05000000000000000000" pitchFamily="2" charset="2"/>
              <a:buChar char="v"/>
            </a:pPr>
            <a:r>
              <a:rPr lang="en-US" sz="2400" b="1">
                <a:solidFill>
                  <a:schemeClr val="bg1"/>
                </a:solidFill>
              </a:rPr>
              <a:t>Tránh bị kiện tụng:</a:t>
            </a:r>
            <a:endParaRPr lang="vi-VN" sz="2400" b="1">
              <a:solidFill>
                <a:schemeClr val="bg1"/>
              </a:solidFill>
            </a:endParaRPr>
          </a:p>
          <a:p>
            <a:pPr marL="380990" indent="-380990">
              <a:buFont typeface="Wingdings" panose="05000000000000000000" pitchFamily="2" charset="2"/>
              <a:buChar char="ü"/>
            </a:pPr>
            <a:r>
              <a:rPr lang="en-US" sz="2400">
                <a:solidFill>
                  <a:schemeClr val="bg1"/>
                </a:solidFill>
              </a:rPr>
              <a:t>Có vi phạm pháp luật</a:t>
            </a:r>
            <a:endParaRPr lang="vi-VN" sz="2400">
              <a:solidFill>
                <a:schemeClr val="bg1"/>
              </a:solidFill>
            </a:endParaRPr>
          </a:p>
          <a:p>
            <a:pPr marL="380990" indent="-380990">
              <a:buFont typeface="Wingdings" panose="05000000000000000000" pitchFamily="2" charset="2"/>
              <a:buChar char="ü"/>
            </a:pPr>
            <a:r>
              <a:rPr lang="en-US" sz="2400">
                <a:solidFill>
                  <a:schemeClr val="bg1"/>
                </a:solidFill>
              </a:rPr>
              <a:t>Hình ảnh, tài liệu, bản đồ có chính xác không</a:t>
            </a:r>
            <a:endParaRPr lang="vi-VN" sz="2400">
              <a:solidFill>
                <a:schemeClr val="bg1"/>
              </a:solidFill>
            </a:endParaRPr>
          </a:p>
          <a:p>
            <a:pPr marL="380990" indent="-380990">
              <a:buFont typeface="Wingdings" panose="05000000000000000000" pitchFamily="2" charset="2"/>
              <a:buChar char="ü"/>
            </a:pPr>
            <a:r>
              <a:rPr lang="en-US" sz="2400">
                <a:solidFill>
                  <a:schemeClr val="bg1"/>
                </a:solidFill>
              </a:rPr>
              <a:t>Danh tính, địa chỉ cá nhân có chính xác không</a:t>
            </a:r>
            <a:endParaRPr lang="vi-VN" sz="2400">
              <a:solidFill>
                <a:schemeClr val="bg1"/>
              </a:solidFill>
            </a:endParaRPr>
          </a:p>
          <a:p>
            <a:pPr marL="380990" indent="-380990">
              <a:buFont typeface="Wingdings" panose="05000000000000000000" pitchFamily="2" charset="2"/>
              <a:buChar char="v"/>
            </a:pPr>
            <a:r>
              <a:rPr lang="en-US" sz="2400" b="1">
                <a:solidFill>
                  <a:schemeClr val="bg1"/>
                </a:solidFill>
              </a:rPr>
              <a:t>Làm cho tin bài không bị rắc rối:</a:t>
            </a:r>
            <a:endParaRPr lang="vi-VN" sz="2400" b="1">
              <a:solidFill>
                <a:schemeClr val="bg1"/>
              </a:solidFill>
            </a:endParaRPr>
          </a:p>
          <a:p>
            <a:pPr marL="380990" indent="-380990">
              <a:buFont typeface="Wingdings" panose="05000000000000000000" pitchFamily="2" charset="2"/>
              <a:buChar char="ü"/>
            </a:pPr>
            <a:r>
              <a:rPr lang="en-US" sz="2400">
                <a:solidFill>
                  <a:schemeClr val="bg1"/>
                </a:solidFill>
              </a:rPr>
              <a:t>Có từ ngữ nhạy cảm, liên quan đến chính trị không</a:t>
            </a:r>
            <a:endParaRPr lang="vi-VN" sz="2400">
              <a:solidFill>
                <a:schemeClr val="bg1"/>
              </a:solidFill>
            </a:endParaRPr>
          </a:p>
          <a:p>
            <a:pPr marL="380990" indent="-380990">
              <a:buFont typeface="Wingdings" panose="05000000000000000000" pitchFamily="2" charset="2"/>
              <a:buChar char="ü"/>
            </a:pPr>
            <a:r>
              <a:rPr lang="en-US" sz="2400">
                <a:solidFill>
                  <a:schemeClr val="bg1"/>
                </a:solidFill>
              </a:rPr>
              <a:t>Nội dung, tư tưởng có sai lệch, xuyên tạc hay đả kích không</a:t>
            </a:r>
            <a:endParaRPr lang="vi-VN" sz="2400">
              <a:solidFill>
                <a:schemeClr val="bg1"/>
              </a:solidFill>
            </a:endParaRPr>
          </a:p>
          <a:p>
            <a:pPr marL="380990" indent="-380990">
              <a:buFont typeface="Wingdings" panose="05000000000000000000" pitchFamily="2" charset="2"/>
              <a:buChar char="ü"/>
            </a:pPr>
            <a:r>
              <a:rPr lang="en-US" sz="2400">
                <a:solidFill>
                  <a:schemeClr val="bg1"/>
                </a:solidFill>
              </a:rPr>
              <a:t>Cách đưa tin có thành kiến hay thiên vị không</a:t>
            </a:r>
            <a:endParaRPr lang="vi-VN" sz="2400">
              <a:solidFill>
                <a:schemeClr val="bg1"/>
              </a:solidFill>
            </a:endParaRPr>
          </a:p>
          <a:p>
            <a:pPr marL="380990" indent="-380990">
              <a:buFont typeface="Wingdings" panose="05000000000000000000" pitchFamily="2" charset="2"/>
              <a:buChar char="v"/>
            </a:pPr>
            <a:r>
              <a:rPr lang="en-US" sz="2400" b="1">
                <a:solidFill>
                  <a:schemeClr val="bg1"/>
                </a:solidFill>
              </a:rPr>
              <a:t>Tránh việc “Nhà báo nói láo ăn tiền”</a:t>
            </a:r>
            <a:endParaRPr lang="vi-VN" sz="2400" b="1">
              <a:solidFill>
                <a:schemeClr val="bg1"/>
              </a:solidFill>
            </a:endParaRPr>
          </a:p>
          <a:p>
            <a:pPr marL="380990" indent="-380990">
              <a:buFont typeface="Wingdings" panose="05000000000000000000" pitchFamily="2" charset="2"/>
              <a:buChar char="ü"/>
            </a:pPr>
            <a:r>
              <a:rPr lang="en-US" sz="2400">
                <a:solidFill>
                  <a:schemeClr val="bg1"/>
                </a:solidFill>
              </a:rPr>
              <a:t>Sự kiện, nguôn tin, trích dẫn có xác thực không</a:t>
            </a:r>
            <a:endParaRPr lang="vi-VN" sz="2400">
              <a:solidFill>
                <a:schemeClr val="bg1"/>
              </a:solidFill>
            </a:endParaRPr>
          </a:p>
          <a:p>
            <a:pPr marL="380990" indent="-380990">
              <a:buFont typeface="Wingdings" panose="05000000000000000000" pitchFamily="2" charset="2"/>
              <a:buChar char="ü"/>
            </a:pPr>
            <a:r>
              <a:rPr lang="en-US" sz="2400">
                <a:solidFill>
                  <a:schemeClr val="bg1"/>
                </a:solidFill>
              </a:rPr>
              <a:t>Loại bỏ những chi tiết mơ hồ, cường điệu</a:t>
            </a:r>
            <a:endParaRPr lang="vi-VN" sz="2400">
              <a:solidFill>
                <a:schemeClr val="bg1"/>
              </a:solidFill>
            </a:endParaRPr>
          </a:p>
          <a:p>
            <a:pPr marL="380990" indent="-380990">
              <a:buFont typeface="Wingdings" panose="05000000000000000000" pitchFamily="2" charset="2"/>
              <a:buChar char="v"/>
            </a:pPr>
            <a:r>
              <a:rPr lang="en-US" sz="2400" b="1">
                <a:solidFill>
                  <a:schemeClr val="bg1"/>
                </a:solidFill>
              </a:rPr>
              <a:t>Đảm bảo tính thời sự, hấp dẫn…</a:t>
            </a:r>
            <a:endParaRPr lang="vi-VN" sz="2400" b="1">
              <a:solidFill>
                <a:schemeClr val="bg1"/>
              </a:solidFill>
            </a:endParaRPr>
          </a:p>
        </p:txBody>
      </p:sp>
    </p:spTree>
    <p:extLst>
      <p:ext uri="{BB962C8B-B14F-4D97-AF65-F5344CB8AC3E}">
        <p14:creationId xmlns:p14="http://schemas.microsoft.com/office/powerpoint/2010/main" val="390702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8" name="Picture 17">
            <a:extLst>
              <a:ext uri="{FF2B5EF4-FFF2-40B4-BE49-F238E27FC236}">
                <a16:creationId xmlns:a16="http://schemas.microsoft.com/office/drawing/2014/main" id="{C0F8ADCD-E49D-B96C-CBB3-53C162BACE86}"/>
              </a:ext>
            </a:extLst>
          </p:cNvPr>
          <p:cNvPicPr>
            <a:picLocks noChangeAspect="1"/>
          </p:cNvPicPr>
          <p:nvPr/>
        </p:nvPicPr>
        <p:blipFill>
          <a:blip r:embed="rId2"/>
          <a:stretch>
            <a:fillRect/>
          </a:stretch>
        </p:blipFill>
        <p:spPr>
          <a:xfrm>
            <a:off x="0" y="0"/>
            <a:ext cx="12192000" cy="6867983"/>
          </a:xfrm>
          <a:prstGeom prst="rect">
            <a:avLst/>
          </a:prstGeom>
        </p:spPr>
      </p:pic>
      <p:sp>
        <p:nvSpPr>
          <p:cNvPr id="2" name="Title 1">
            <a:extLst>
              <a:ext uri="{FF2B5EF4-FFF2-40B4-BE49-F238E27FC236}">
                <a16:creationId xmlns:a16="http://schemas.microsoft.com/office/drawing/2014/main" id="{00186931-99B0-985D-B1E9-15361036DC13}"/>
              </a:ext>
            </a:extLst>
          </p:cNvPr>
          <p:cNvSpPr>
            <a:spLocks noGrp="1"/>
          </p:cNvSpPr>
          <p:nvPr>
            <p:ph type="title"/>
          </p:nvPr>
        </p:nvSpPr>
        <p:spPr>
          <a:xfrm>
            <a:off x="2586043" y="1243013"/>
            <a:ext cx="3855720" cy="4371974"/>
          </a:xfrm>
        </p:spPr>
        <p:txBody>
          <a:bodyPr>
            <a:normAutofit/>
          </a:bodyPr>
          <a:lstStyle/>
          <a:p>
            <a:r>
              <a:rPr lang="vi-VN" sz="3600" dirty="0">
                <a:solidFill>
                  <a:schemeClr val="bg1"/>
                </a:solidFill>
              </a:rPr>
              <a:t>I. KHÁI NIỆM</a:t>
            </a:r>
            <a:br>
              <a:rPr lang="vi-VN" sz="3600" dirty="0">
                <a:solidFill>
                  <a:schemeClr val="bg1"/>
                </a:solidFill>
              </a:rPr>
            </a:br>
            <a:r>
              <a:rPr lang="vi-VN" sz="3600" dirty="0">
                <a:solidFill>
                  <a:schemeClr val="bg1"/>
                </a:solidFill>
              </a:rPr>
              <a:t>    Tin là gì?</a:t>
            </a:r>
            <a:endParaRPr lang="en-US" sz="3600" dirty="0">
              <a:solidFill>
                <a:schemeClr val="bg1"/>
              </a:solidFill>
            </a:endParaRPr>
          </a:p>
        </p:txBody>
      </p:sp>
      <p:sp>
        <p:nvSpPr>
          <p:cNvPr id="3" name="Content Placeholder 2">
            <a:extLst>
              <a:ext uri="{FF2B5EF4-FFF2-40B4-BE49-F238E27FC236}">
                <a16:creationId xmlns:a16="http://schemas.microsoft.com/office/drawing/2014/main" id="{D5C604BF-6170-7065-BA2A-05EA0A0DBEF1}"/>
              </a:ext>
            </a:extLst>
          </p:cNvPr>
          <p:cNvSpPr>
            <a:spLocks noGrp="1"/>
          </p:cNvSpPr>
          <p:nvPr>
            <p:ph idx="1"/>
          </p:nvPr>
        </p:nvSpPr>
        <p:spPr>
          <a:xfrm>
            <a:off x="5790624" y="508838"/>
            <a:ext cx="5802249" cy="5526202"/>
          </a:xfrm>
        </p:spPr>
        <p:txBody>
          <a:bodyPr anchor="ctr">
            <a:normAutofit/>
          </a:bodyPr>
          <a:lstStyle/>
          <a:p>
            <a:r>
              <a:rPr lang="vi-VN" sz="1800" b="0" i="1" u="none" strike="noStrike" dirty="0">
                <a:solidFill>
                  <a:schemeClr val="bg1"/>
                </a:solidFill>
                <a:effectLst/>
                <a:latin typeface="Arial" panose="020B0604020202020204" pitchFamily="34" charset="0"/>
              </a:rPr>
              <a:t>Tin tức là thông tin quan trọng hoặc thú vị, khác thường và có tác động tới nhiều người.động tới nhiều người.</a:t>
            </a:r>
          </a:p>
          <a:p>
            <a:r>
              <a:rPr lang="vi-VN" sz="1800" b="0" i="0" u="none" strike="noStrike" dirty="0">
                <a:solidFill>
                  <a:schemeClr val="bg1"/>
                </a:solidFill>
                <a:effectLst/>
                <a:latin typeface="Arial" panose="020B0604020202020204" pitchFamily="34" charset="0"/>
              </a:rPr>
              <a:t>Đôi khi tin chỉ đơn giản là những cái mà những người </a:t>
            </a:r>
            <a:r>
              <a:rPr lang="vi-VN" sz="1800" b="0" i="1" u="none" strike="noStrike" dirty="0">
                <a:solidFill>
                  <a:schemeClr val="bg1"/>
                </a:solidFill>
                <a:effectLst/>
                <a:latin typeface="Arial" panose="020B0604020202020204" pitchFamily="34" charset="0"/>
              </a:rPr>
              <a:t>quan trọng, có tên tuổi hoặc nổi tiếng</a:t>
            </a:r>
            <a:r>
              <a:rPr lang="vi-VN" sz="1800" b="0" i="0" u="none" strike="noStrike" dirty="0">
                <a:solidFill>
                  <a:schemeClr val="bg1"/>
                </a:solidFill>
                <a:effectLst/>
                <a:latin typeface="Arial" panose="020B0604020202020204" pitchFamily="34" charset="0"/>
              </a:rPr>
              <a:t> nói hoặc làm.</a:t>
            </a:r>
          </a:p>
          <a:p>
            <a:r>
              <a:rPr lang="vi-VN" sz="1800" i="1" dirty="0">
                <a:solidFill>
                  <a:schemeClr val="bg1"/>
                </a:solidFill>
                <a:latin typeface="Arial" panose="020B0604020202020204" pitchFamily="34" charset="0"/>
              </a:rPr>
              <a:t>VÍ DỤ: Đây có phải là tin không?</a:t>
            </a:r>
          </a:p>
          <a:p>
            <a:pPr marL="0" indent="0">
              <a:buNone/>
            </a:pPr>
            <a:r>
              <a:rPr lang="vi-VN" sz="1800" i="1" dirty="0">
                <a:solidFill>
                  <a:schemeClr val="bg1"/>
                </a:solidFill>
                <a:latin typeface="Arial" panose="020B0604020202020204" pitchFamily="34" charset="0"/>
              </a:rPr>
              <a:t>“Hôm nay, 18/9, mặt trời mọc ở phương Đông và</a:t>
            </a:r>
          </a:p>
          <a:p>
            <a:pPr marL="0" indent="0">
              <a:buNone/>
            </a:pPr>
            <a:r>
              <a:rPr lang="vi-VN" sz="1800" i="1" dirty="0">
                <a:solidFill>
                  <a:schemeClr val="bg1"/>
                </a:solidFill>
                <a:latin typeface="Arial" panose="020B0604020202020204" pitchFamily="34" charset="0"/>
              </a:rPr>
              <a:t>lặn ở phương Tây”</a:t>
            </a:r>
          </a:p>
        </p:txBody>
      </p:sp>
    </p:spTree>
    <p:extLst>
      <p:ext uri="{BB962C8B-B14F-4D97-AF65-F5344CB8AC3E}">
        <p14:creationId xmlns:p14="http://schemas.microsoft.com/office/powerpoint/2010/main" val="1043095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AEE7-6917-725B-A4F2-B3FC8C379BDD}"/>
              </a:ext>
            </a:extLst>
          </p:cNvPr>
          <p:cNvSpPr>
            <a:spLocks noGrp="1"/>
          </p:cNvSpPr>
          <p:nvPr>
            <p:ph type="title"/>
          </p:nvPr>
        </p:nvSpPr>
        <p:spPr>
          <a:xfrm>
            <a:off x="643467" y="321734"/>
            <a:ext cx="10905066" cy="1135737"/>
          </a:xfrm>
        </p:spPr>
        <p:txBody>
          <a:bodyPr>
            <a:normAutofit/>
          </a:bodyPr>
          <a:lstStyle/>
          <a:p>
            <a:r>
              <a:rPr lang="vi-VN" sz="3600" dirty="0"/>
              <a:t>BÀI TẬP</a:t>
            </a:r>
            <a:br>
              <a:rPr lang="vi-VN" sz="3600" dirty="0"/>
            </a:br>
            <a:r>
              <a:rPr lang="vi-VN" sz="3600" dirty="0"/>
              <a:t>Đặt tít cho bản tin sau</a:t>
            </a:r>
            <a:endParaRPr lang="en-US" sz="3600" dirty="0"/>
          </a:p>
        </p:txBody>
      </p:sp>
      <p:sp>
        <p:nvSpPr>
          <p:cNvPr id="3" name="Content Placeholder 2">
            <a:extLst>
              <a:ext uri="{FF2B5EF4-FFF2-40B4-BE49-F238E27FC236}">
                <a16:creationId xmlns:a16="http://schemas.microsoft.com/office/drawing/2014/main" id="{77BD6E87-3BF9-B4C4-E26F-141CC333D385}"/>
              </a:ext>
            </a:extLst>
          </p:cNvPr>
          <p:cNvSpPr>
            <a:spLocks noGrp="1"/>
          </p:cNvSpPr>
          <p:nvPr>
            <p:ph idx="1"/>
          </p:nvPr>
        </p:nvSpPr>
        <p:spPr>
          <a:xfrm>
            <a:off x="643467" y="1782981"/>
            <a:ext cx="10905066" cy="4393982"/>
          </a:xfrm>
        </p:spPr>
        <p:txBody>
          <a:bodyPr>
            <a:normAutofit/>
          </a:bodyPr>
          <a:lstStyle/>
          <a:p>
            <a:r>
              <a:rPr lang="vi-VN" sz="2000" b="0" i="0" dirty="0">
                <a:effectLst/>
                <a:latin typeface="arial" panose="020B0604020202020204" pitchFamily="34" charset="0"/>
              </a:rPr>
              <a:t>(ĐN)- Theo thông tin từ Sở Xây dựng, trên địa bàn tỉnh có 8 dự án nhà ở xã hội đang được triển khai xây dựng thuộc địa bàn TP.Biên Hòa, TP.Long Khánh và các huyện: Nhơn Trạch, Long Thành, Trảng Bom, Cẩm Mỹ. Dự kiến các dự án trên sẽ xây dựng xong trong giai đoạn 2021-2025; khi hoàn thành sẽ có khoảng 9.562 căn hộ để bán và cho thuê với người có thu nhập thấp trên địa bàn tỉnh.</a:t>
            </a:r>
          </a:p>
          <a:p>
            <a:r>
              <a:rPr lang="vi-VN" sz="2000" b="0" i="0" dirty="0">
                <a:effectLst/>
                <a:latin typeface="arial" panose="020B0604020202020204" pitchFamily="34" charset="0"/>
              </a:rPr>
              <a:t>Huyện Nhơn Trạch là địa phương có nhiều dự án nhà ở xã hội đang xây dựng nhất, với 3 dự án và tổng số căn hộ khoảng 6.042 căn. Trong đó gồm dự án Nhà ở xã hội chung cư cho người có thu nhập thấp tại xã Phước An do Công ty CP Đệ Tam đầu tư. Hiện dự án này đã hoàn thành 280 căn và đang tiến hành xây dựng tiếp 1.912 căn. Tiếp đến là 2 dự án nhà ở công nhân tại xã Phước Thiền và TT.Hiệp Phước với 3.850 căn, do Công ty TNHH MTV Phát triển đô thị và khu công nghiệp IDICO làm chủ đầu tư. Dự án nhà ở công nhân đã hoàn thành 1.308 căn và đang xây dựng tiếp 2.542 căn.</a:t>
            </a:r>
          </a:p>
          <a:p>
            <a:r>
              <a:rPr lang="vi-VN" sz="2000" b="0" i="0" dirty="0">
                <a:effectLst/>
                <a:latin typeface="arial" panose="020B0604020202020204" pitchFamily="34" charset="0"/>
              </a:rPr>
              <a:t>TP.Biên Hòa có 1 dự án nhà ở xã hội A6, A7 ở P.Quang Vinh do Công ty CP Kinh doanh nhà Đồng Nai làm chủ đầu tư với 435 căn, xây dựng theo hình thức chung cư cao tầng.</a:t>
            </a:r>
          </a:p>
          <a:p>
            <a:endParaRPr lang="en-US" sz="2000" dirty="0"/>
          </a:p>
        </p:txBody>
      </p:sp>
      <p:pic>
        <p:nvPicPr>
          <p:cNvPr id="5" name="Picture 4">
            <a:extLst>
              <a:ext uri="{FF2B5EF4-FFF2-40B4-BE49-F238E27FC236}">
                <a16:creationId xmlns:a16="http://schemas.microsoft.com/office/drawing/2014/main" id="{05DCBCCE-6A6D-EC50-669C-32BA0CB3B967}"/>
              </a:ext>
            </a:extLst>
          </p:cNvPr>
          <p:cNvPicPr>
            <a:picLocks noChangeAspect="1"/>
          </p:cNvPicPr>
          <p:nvPr/>
        </p:nvPicPr>
        <p:blipFill>
          <a:blip r:embed="rId2"/>
          <a:stretch>
            <a:fillRect/>
          </a:stretch>
        </p:blipFill>
        <p:spPr>
          <a:xfrm>
            <a:off x="0" y="-4510"/>
            <a:ext cx="12192000" cy="6862509"/>
          </a:xfrm>
          <a:prstGeom prst="rect">
            <a:avLst/>
          </a:prstGeom>
        </p:spPr>
      </p:pic>
      <p:sp>
        <p:nvSpPr>
          <p:cNvPr id="15" name="Title 1">
            <a:extLst>
              <a:ext uri="{FF2B5EF4-FFF2-40B4-BE49-F238E27FC236}">
                <a16:creationId xmlns:a16="http://schemas.microsoft.com/office/drawing/2014/main" id="{E9542A6B-B4C6-0B69-A6A8-16E44E227643}"/>
              </a:ext>
            </a:extLst>
          </p:cNvPr>
          <p:cNvSpPr txBox="1">
            <a:spLocks/>
          </p:cNvSpPr>
          <p:nvPr/>
        </p:nvSpPr>
        <p:spPr>
          <a:xfrm>
            <a:off x="1713965" y="118835"/>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dirty="0">
                <a:solidFill>
                  <a:schemeClr val="bg1"/>
                </a:solidFill>
              </a:rPr>
              <a:t>BÀI TẬP</a:t>
            </a:r>
            <a:br>
              <a:rPr lang="vi-VN" sz="3600" dirty="0">
                <a:solidFill>
                  <a:schemeClr val="bg1"/>
                </a:solidFill>
              </a:rPr>
            </a:br>
            <a:endParaRPr lang="en-US" sz="3600" dirty="0">
              <a:solidFill>
                <a:schemeClr val="bg1"/>
              </a:solidFill>
            </a:endParaRPr>
          </a:p>
        </p:txBody>
      </p:sp>
      <p:sp>
        <p:nvSpPr>
          <p:cNvPr id="17" name="Content Placeholder 2">
            <a:extLst>
              <a:ext uri="{FF2B5EF4-FFF2-40B4-BE49-F238E27FC236}">
                <a16:creationId xmlns:a16="http://schemas.microsoft.com/office/drawing/2014/main" id="{912F91D4-5FD6-CB61-2069-E02F794F600B}"/>
              </a:ext>
            </a:extLst>
          </p:cNvPr>
          <p:cNvSpPr txBox="1">
            <a:spLocks/>
          </p:cNvSpPr>
          <p:nvPr/>
        </p:nvSpPr>
        <p:spPr>
          <a:xfrm>
            <a:off x="710215" y="1457471"/>
            <a:ext cx="10981676" cy="497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vi-VN" sz="1600" dirty="0">
                <a:solidFill>
                  <a:schemeClr val="bg1"/>
                </a:solidFill>
                <a:latin typeface="arial" panose="020B0604020202020204" pitchFamily="34" charset="0"/>
              </a:rPr>
              <a:t>(ĐN)- Theo thông tin từ Sở Xây dựng, trên địa bàn tỉnh có 8 dự án nhà ở xã hội đang được triển khai xây dựng thuộc địa bàn TP.Biên Hòa, TP.Long Khánh và các huyện: Nhơn Trạch, Long Thành, Trảng Bom, Cẩm Mỹ. Dự kiến các dự án trên sẽ xây dựng xong trong giai đoạn 2021-2025; khi hoàn thành sẽ có khoảng 9.562 căn hộ để bán và cho thuê với người có thu nhập thấp trên địa bàn tỉnh.</a:t>
            </a:r>
          </a:p>
          <a:p>
            <a:pPr>
              <a:lnSpc>
                <a:spcPct val="100000"/>
              </a:lnSpc>
            </a:pPr>
            <a:r>
              <a:rPr lang="vi-VN" sz="1600" dirty="0">
                <a:solidFill>
                  <a:schemeClr val="bg1"/>
                </a:solidFill>
                <a:latin typeface="arial" panose="020B0604020202020204" pitchFamily="34" charset="0"/>
              </a:rPr>
              <a:t>Huyện Nhơn Trạch là địa phương có nhiều dự án nhà ở xã hội đang xây dựng nhất, với 3 dự án và tổng số căn hộ khoảng 6.042 căn. Trong đó gồm dự án Nhà ở xã hội chung cư cho người có thu nhập thấp tại xã Phước An do Công ty CP Đệ Tam đầu tư. Hiện dự án này đã hoàn thành 280 căn và đang tiến hành xây dựng tiếp 1.912 căn. Tiếp đến là 2 dự án nhà ở công nhân tại xã Phước Thiền và TT.Hiệp Phước với 3.850 căn, do Công ty TNHH MTV Phát triển đô thị và khu công nghiệp IDICO làm chủ đầu tư. Dự án nhà ở công nhân đã hoàn thành 1.308 căn và đang xây dựng tiếp 2.542 căn.</a:t>
            </a:r>
          </a:p>
          <a:p>
            <a:pPr>
              <a:lnSpc>
                <a:spcPct val="100000"/>
              </a:lnSpc>
            </a:pPr>
            <a:r>
              <a:rPr lang="vi-VN" sz="1600" dirty="0">
                <a:solidFill>
                  <a:schemeClr val="bg1"/>
                </a:solidFill>
                <a:latin typeface="arial" panose="020B0604020202020204" pitchFamily="34" charset="0"/>
              </a:rPr>
              <a:t>TP.Biên Hòa có 1 dự án nhà ở xã hội A6, A7 ở P.Quang Vinh do Công ty CP Kinh doanh nhà Đồng Nai làm chủ đầu tư với 435 căn, xây dựng theo hình thức chung cư cao tầng.</a:t>
            </a:r>
          </a:p>
          <a:p>
            <a:pPr>
              <a:lnSpc>
                <a:spcPct val="100000"/>
              </a:lnSpc>
            </a:pPr>
            <a:endParaRPr lang="en-US" sz="1600" dirty="0">
              <a:solidFill>
                <a:schemeClr val="bg1"/>
              </a:solidFill>
            </a:endParaRPr>
          </a:p>
        </p:txBody>
      </p:sp>
      <p:sp>
        <p:nvSpPr>
          <p:cNvPr id="18" name="Oval 17">
            <a:extLst>
              <a:ext uri="{FF2B5EF4-FFF2-40B4-BE49-F238E27FC236}">
                <a16:creationId xmlns:a16="http://schemas.microsoft.com/office/drawing/2014/main" id="{3497B0E0-7160-A9D4-F208-65D78ECB197C}"/>
              </a:ext>
            </a:extLst>
          </p:cNvPr>
          <p:cNvSpPr/>
          <p:nvPr/>
        </p:nvSpPr>
        <p:spPr>
          <a:xfrm>
            <a:off x="771614" y="236429"/>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19" name="Oval 18">
            <a:extLst>
              <a:ext uri="{FF2B5EF4-FFF2-40B4-BE49-F238E27FC236}">
                <a16:creationId xmlns:a16="http://schemas.microsoft.com/office/drawing/2014/main" id="{CB80DE76-F73F-D150-4130-78ABB4E4D6FC}"/>
              </a:ext>
            </a:extLst>
          </p:cNvPr>
          <p:cNvSpPr/>
          <p:nvPr/>
        </p:nvSpPr>
        <p:spPr>
          <a:xfrm>
            <a:off x="915630" y="380445"/>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20" name="Rectangle 19">
            <a:extLst>
              <a:ext uri="{FF2B5EF4-FFF2-40B4-BE49-F238E27FC236}">
                <a16:creationId xmlns:a16="http://schemas.microsoft.com/office/drawing/2014/main" id="{C8E79BE8-AC54-9C56-7826-0F36BDDE7128}"/>
              </a:ext>
            </a:extLst>
          </p:cNvPr>
          <p:cNvSpPr/>
          <p:nvPr/>
        </p:nvSpPr>
        <p:spPr>
          <a:xfrm>
            <a:off x="-31103" y="680602"/>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 name="TextBox 3">
            <a:extLst>
              <a:ext uri="{FF2B5EF4-FFF2-40B4-BE49-F238E27FC236}">
                <a16:creationId xmlns:a16="http://schemas.microsoft.com/office/drawing/2014/main" id="{8046634F-0239-D92A-AA4B-FD9B001BA7FC}"/>
              </a:ext>
            </a:extLst>
          </p:cNvPr>
          <p:cNvSpPr txBox="1"/>
          <p:nvPr/>
        </p:nvSpPr>
        <p:spPr>
          <a:xfrm>
            <a:off x="1713886" y="758621"/>
            <a:ext cx="4864963" cy="523220"/>
          </a:xfrm>
          <a:prstGeom prst="rect">
            <a:avLst/>
          </a:prstGeom>
          <a:noFill/>
        </p:spPr>
        <p:txBody>
          <a:bodyPr wrap="square" rtlCol="0">
            <a:spAutoFit/>
          </a:bodyPr>
          <a:lstStyle/>
          <a:p>
            <a:r>
              <a:rPr lang="vi-VN" sz="2800" dirty="0">
                <a:solidFill>
                  <a:schemeClr val="bg1"/>
                </a:solidFill>
              </a:rPr>
              <a:t>Đặt tít cho bản tin sau</a:t>
            </a:r>
            <a:endParaRPr lang="en-US" sz="2800" dirty="0"/>
          </a:p>
        </p:txBody>
      </p:sp>
    </p:spTree>
    <p:extLst>
      <p:ext uri="{BB962C8B-B14F-4D97-AF65-F5344CB8AC3E}">
        <p14:creationId xmlns:p14="http://schemas.microsoft.com/office/powerpoint/2010/main" val="274389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AEE7-6917-725B-A4F2-B3FC8C379BDD}"/>
              </a:ext>
            </a:extLst>
          </p:cNvPr>
          <p:cNvSpPr>
            <a:spLocks noGrp="1"/>
          </p:cNvSpPr>
          <p:nvPr>
            <p:ph type="title"/>
          </p:nvPr>
        </p:nvSpPr>
        <p:spPr>
          <a:xfrm>
            <a:off x="643467" y="321734"/>
            <a:ext cx="10905066" cy="1135737"/>
          </a:xfrm>
        </p:spPr>
        <p:txBody>
          <a:bodyPr>
            <a:normAutofit/>
          </a:bodyPr>
          <a:lstStyle/>
          <a:p>
            <a:r>
              <a:rPr lang="vi-VN" sz="3600" dirty="0"/>
              <a:t>BÀI TẬP</a:t>
            </a:r>
            <a:br>
              <a:rPr lang="vi-VN" sz="3600" dirty="0"/>
            </a:br>
            <a:r>
              <a:rPr lang="vi-VN" sz="3600" dirty="0"/>
              <a:t>Đặt tít cho bản tin sau</a:t>
            </a:r>
            <a:endParaRPr lang="en-US" sz="3600" dirty="0"/>
          </a:p>
        </p:txBody>
      </p:sp>
      <p:sp>
        <p:nvSpPr>
          <p:cNvPr id="3" name="Content Placeholder 2">
            <a:extLst>
              <a:ext uri="{FF2B5EF4-FFF2-40B4-BE49-F238E27FC236}">
                <a16:creationId xmlns:a16="http://schemas.microsoft.com/office/drawing/2014/main" id="{77BD6E87-3BF9-B4C4-E26F-141CC333D385}"/>
              </a:ext>
            </a:extLst>
          </p:cNvPr>
          <p:cNvSpPr>
            <a:spLocks noGrp="1"/>
          </p:cNvSpPr>
          <p:nvPr>
            <p:ph idx="1"/>
          </p:nvPr>
        </p:nvSpPr>
        <p:spPr>
          <a:xfrm>
            <a:off x="643467" y="1782981"/>
            <a:ext cx="10905066" cy="4393982"/>
          </a:xfrm>
        </p:spPr>
        <p:txBody>
          <a:bodyPr>
            <a:normAutofit/>
          </a:bodyPr>
          <a:lstStyle/>
          <a:p>
            <a:r>
              <a:rPr lang="vi-VN" sz="2000" b="0" i="0" dirty="0">
                <a:effectLst/>
                <a:latin typeface="arial" panose="020B0604020202020204" pitchFamily="34" charset="0"/>
              </a:rPr>
              <a:t>(ĐN)- Theo thông tin từ Sở Xây dựng, trên địa bàn tỉnh có 8 dự án nhà ở xã hội đang được triển khai xây dựng thuộc địa bàn TP.Biên Hòa, TP.Long Khánh và các huyện: Nhơn Trạch, Long Thành, Trảng Bom, Cẩm Mỹ. Dự kiến các dự án trên sẽ xây dựng xong trong giai đoạn 2021-2025; khi hoàn thành sẽ có khoảng 9.562 căn hộ để bán và cho thuê với người có thu nhập thấp trên địa bàn tỉnh.</a:t>
            </a:r>
          </a:p>
          <a:p>
            <a:r>
              <a:rPr lang="vi-VN" sz="2000" b="0" i="0" dirty="0">
                <a:effectLst/>
                <a:latin typeface="arial" panose="020B0604020202020204" pitchFamily="34" charset="0"/>
              </a:rPr>
              <a:t>Huyện Nhơn Trạch là địa phương có nhiều dự án nhà ở xã hội đang xây dựng nhất, với 3 dự án và tổng số căn hộ khoảng 6.042 căn. Trong đó gồm dự án Nhà ở xã hội chung cư cho người có thu nhập thấp tại xã Phước An do Công ty CP Đệ Tam đầu tư. Hiện dự án này đã hoàn thành 280 căn và đang tiến hành xây dựng tiếp 1.912 căn. Tiếp đến là 2 dự án nhà ở công nhân tại xã Phước Thiền và TT.Hiệp Phước với 3.850 căn, do Công ty TNHH MTV Phát triển đô thị và khu công nghiệp IDICO làm chủ đầu tư. Dự án nhà ở công nhân đã hoàn thành 1.308 căn và đang xây dựng tiếp 2.542 căn.</a:t>
            </a:r>
          </a:p>
          <a:p>
            <a:r>
              <a:rPr lang="vi-VN" sz="2000" b="0" i="0" dirty="0">
                <a:effectLst/>
                <a:latin typeface="arial" panose="020B0604020202020204" pitchFamily="34" charset="0"/>
              </a:rPr>
              <a:t>TP.Biên Hòa có 1 dự án nhà ở xã hội A6, A7 ở P.Quang Vinh do Công ty CP Kinh doanh nhà Đồng Nai làm chủ đầu tư với 435 căn, xây dựng theo hình thức chung cư cao tầng.</a:t>
            </a:r>
          </a:p>
          <a:p>
            <a:endParaRPr lang="en-US" sz="2000" dirty="0"/>
          </a:p>
        </p:txBody>
      </p:sp>
      <p:pic>
        <p:nvPicPr>
          <p:cNvPr id="5" name="Picture 4">
            <a:extLst>
              <a:ext uri="{FF2B5EF4-FFF2-40B4-BE49-F238E27FC236}">
                <a16:creationId xmlns:a16="http://schemas.microsoft.com/office/drawing/2014/main" id="{05DCBCCE-6A6D-EC50-669C-32BA0CB3B967}"/>
              </a:ext>
            </a:extLst>
          </p:cNvPr>
          <p:cNvPicPr>
            <a:picLocks noChangeAspect="1"/>
          </p:cNvPicPr>
          <p:nvPr/>
        </p:nvPicPr>
        <p:blipFill>
          <a:blip r:embed="rId2"/>
          <a:stretch>
            <a:fillRect/>
          </a:stretch>
        </p:blipFill>
        <p:spPr>
          <a:xfrm>
            <a:off x="0" y="-4510"/>
            <a:ext cx="12192000" cy="6862509"/>
          </a:xfrm>
          <a:prstGeom prst="rect">
            <a:avLst/>
          </a:prstGeom>
        </p:spPr>
      </p:pic>
      <p:sp>
        <p:nvSpPr>
          <p:cNvPr id="15" name="Title 1">
            <a:extLst>
              <a:ext uri="{FF2B5EF4-FFF2-40B4-BE49-F238E27FC236}">
                <a16:creationId xmlns:a16="http://schemas.microsoft.com/office/drawing/2014/main" id="{E9542A6B-B4C6-0B69-A6A8-16E44E227643}"/>
              </a:ext>
            </a:extLst>
          </p:cNvPr>
          <p:cNvSpPr txBox="1">
            <a:spLocks/>
          </p:cNvSpPr>
          <p:nvPr/>
        </p:nvSpPr>
        <p:spPr>
          <a:xfrm>
            <a:off x="1713965" y="118835"/>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dirty="0">
                <a:solidFill>
                  <a:schemeClr val="bg1"/>
                </a:solidFill>
              </a:rPr>
              <a:t>BÀI TẬP</a:t>
            </a:r>
            <a:br>
              <a:rPr lang="vi-VN" sz="3600" dirty="0">
                <a:solidFill>
                  <a:schemeClr val="bg1"/>
                </a:solidFill>
              </a:rPr>
            </a:br>
            <a:endParaRPr lang="en-US" sz="3600" dirty="0">
              <a:solidFill>
                <a:schemeClr val="bg1"/>
              </a:solidFill>
            </a:endParaRPr>
          </a:p>
        </p:txBody>
      </p:sp>
      <p:sp>
        <p:nvSpPr>
          <p:cNvPr id="17" name="Content Placeholder 2">
            <a:extLst>
              <a:ext uri="{FF2B5EF4-FFF2-40B4-BE49-F238E27FC236}">
                <a16:creationId xmlns:a16="http://schemas.microsoft.com/office/drawing/2014/main" id="{912F91D4-5FD6-CB61-2069-E02F794F600B}"/>
              </a:ext>
            </a:extLst>
          </p:cNvPr>
          <p:cNvSpPr txBox="1">
            <a:spLocks/>
          </p:cNvSpPr>
          <p:nvPr/>
        </p:nvSpPr>
        <p:spPr>
          <a:xfrm>
            <a:off x="710215" y="1457471"/>
            <a:ext cx="10838318" cy="49788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vi-VN" sz="1600" b="1" dirty="0">
                <a:solidFill>
                  <a:schemeClr val="bg1"/>
                </a:solidFill>
                <a:latin typeface="arial" panose="020B0604020202020204" pitchFamily="34" charset="0"/>
              </a:rPr>
              <a:t>Đồng Nai có thêm 11 sản phẩm OCOP được công nhận</a:t>
            </a:r>
          </a:p>
          <a:p>
            <a:pPr marL="0" indent="0">
              <a:lnSpc>
                <a:spcPct val="110000"/>
              </a:lnSpc>
              <a:buFont typeface="Arial" panose="020B0604020202020204" pitchFamily="34" charset="0"/>
              <a:buNone/>
            </a:pPr>
            <a:r>
              <a:rPr lang="vi-VN" sz="1600" dirty="0">
                <a:solidFill>
                  <a:schemeClr val="bg1"/>
                </a:solidFill>
                <a:latin typeface="arial" panose="020B0604020202020204" pitchFamily="34" charset="0"/>
              </a:rPr>
              <a:t>(ĐN)- Chiều 22-7, Hội đồng đánh giá, phân hạng sản phẩm OCOP (chương trình Mỗi xã một sản phẩm) cấp tỉnh do Phó chủ tịch UBND tỉnh Võ Văn Phi chủ trì đã tổ chức hội nghị đánh giá, phân hạng sản phẩm OCOP tỉnh Đồng Nai đợt 1-2022.</a:t>
            </a:r>
          </a:p>
          <a:p>
            <a:pPr marL="0" indent="0">
              <a:lnSpc>
                <a:spcPct val="110000"/>
              </a:lnSpc>
              <a:buFont typeface="Arial" panose="020B0604020202020204" pitchFamily="34" charset="0"/>
              <a:buNone/>
            </a:pPr>
            <a:r>
              <a:rPr lang="vi-VN" sz="1600" dirty="0">
                <a:solidFill>
                  <a:schemeClr val="bg1"/>
                </a:solidFill>
                <a:latin typeface="arial" panose="020B0604020202020204" pitchFamily="34" charset="0"/>
              </a:rPr>
              <a:t>Đợt này, có 22 sản phẩm nộp hồ sơ tham gia; trong đó có 11 hồ sơ của 8 chủ thể đủ điều kiện tham gia đánh giá. Những sản phẩm chưa được đánh giá chủ yếu vướng mắc về mặt thủ tục, hồ sơ.</a:t>
            </a:r>
          </a:p>
          <a:p>
            <a:pPr marL="0" indent="0">
              <a:lnSpc>
                <a:spcPct val="110000"/>
              </a:lnSpc>
              <a:buFont typeface="Arial" panose="020B0604020202020204" pitchFamily="34" charset="0"/>
              <a:buNone/>
            </a:pPr>
            <a:r>
              <a:rPr lang="vi-VN" sz="1600" dirty="0">
                <a:solidFill>
                  <a:schemeClr val="bg1"/>
                </a:solidFill>
                <a:latin typeface="arial" panose="020B0604020202020204" pitchFamily="34" charset="0"/>
              </a:rPr>
              <a:t>Trong 11 sản phẩm đạt chuẩn OCOP cấp tỉnh trong đợt 1-2022 có 5 sản phẩm đạt OCOP 4 sao. Đặc biệt, H.Vĩnh Cửu có 6/11 sản phẩm đạt OCOP, trong đó có 4 sản phẩm đạt OCOP 4 sao gồm: 2 sản phẩm trứng cút tươi và trứng cút ăn liền (Công ty TNHH Vương Gia Hưng Thịnh); 2 sản phẩm bưởi đường lá cam và bưởi da xanh (Công ty TNHH thương mại dịch vụ Vương Hương). Ngoài ra, sản phẩm trà An Xoa của HTX An Hòa Hưng (TP.Biên Hòa) đạt chuẩn OCOP 4 sao.</a:t>
            </a:r>
          </a:p>
          <a:p>
            <a:pPr marL="0" indent="0">
              <a:lnSpc>
                <a:spcPct val="110000"/>
              </a:lnSpc>
              <a:buFont typeface="Arial" panose="020B0604020202020204" pitchFamily="34" charset="0"/>
              <a:buNone/>
            </a:pPr>
            <a:r>
              <a:rPr lang="vi-VN" sz="1600" dirty="0">
                <a:solidFill>
                  <a:schemeClr val="bg1"/>
                </a:solidFill>
                <a:latin typeface="arial" panose="020B0604020202020204" pitchFamily="34" charset="0"/>
              </a:rPr>
              <a:t>Như vậy, đến nay, toàn tỉnh có 111 sản phẩm OCOP.</a:t>
            </a:r>
          </a:p>
          <a:p>
            <a:pPr marL="0" indent="0">
              <a:lnSpc>
                <a:spcPct val="110000"/>
              </a:lnSpc>
              <a:buFont typeface="Arial" panose="020B0604020202020204" pitchFamily="34" charset="0"/>
              <a:buNone/>
            </a:pPr>
            <a:r>
              <a:rPr lang="vi-VN" sz="1600" dirty="0">
                <a:solidFill>
                  <a:schemeClr val="bg1"/>
                </a:solidFill>
                <a:latin typeface="arial" panose="020B0604020202020204" pitchFamily="34" charset="0"/>
              </a:rPr>
              <a:t>Phó chủ tịch UBND tỉnh Võ Văn Phi nhận xét, đợt đánh giá này, số sản phẩm đạt OCOP vẫn còn ít so với mục tiêu, kế hoạch tỉnh đặt ra, trong đó có nguyên nhân nhiều sản phẩm đăng ký nhưng chưa đủ điều kiện để được đánh giá. Do đó, địa phương, các sở, ngành liên quan cần nâng cao vai trò, trách nhiệm trong việc hỗ trợ cho các chủ thể thực hiện; nhất là trong công tác tuyên truyền, vận động, hướng dẫn, tập huấn để các chủ thể tích cực tham gia, đồng thời có thể chủ động từ khâu làm hồ sơ đến hoàn thiện quy trình sản xuất đạt chuẩn OCOP.</a:t>
            </a:r>
          </a:p>
          <a:p>
            <a:pPr marL="0" indent="0">
              <a:lnSpc>
                <a:spcPct val="110000"/>
              </a:lnSpc>
              <a:buFont typeface="Arial" panose="020B0604020202020204" pitchFamily="34" charset="0"/>
              <a:buNone/>
            </a:pPr>
            <a:endParaRPr lang="en-US" sz="1400" dirty="0">
              <a:solidFill>
                <a:schemeClr val="bg1"/>
              </a:solidFill>
            </a:endParaRPr>
          </a:p>
        </p:txBody>
      </p:sp>
      <p:sp>
        <p:nvSpPr>
          <p:cNvPr id="18" name="Oval 17">
            <a:extLst>
              <a:ext uri="{FF2B5EF4-FFF2-40B4-BE49-F238E27FC236}">
                <a16:creationId xmlns:a16="http://schemas.microsoft.com/office/drawing/2014/main" id="{3497B0E0-7160-A9D4-F208-65D78ECB197C}"/>
              </a:ext>
            </a:extLst>
          </p:cNvPr>
          <p:cNvSpPr/>
          <p:nvPr/>
        </p:nvSpPr>
        <p:spPr>
          <a:xfrm>
            <a:off x="771614" y="236429"/>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19" name="Oval 18">
            <a:extLst>
              <a:ext uri="{FF2B5EF4-FFF2-40B4-BE49-F238E27FC236}">
                <a16:creationId xmlns:a16="http://schemas.microsoft.com/office/drawing/2014/main" id="{CB80DE76-F73F-D150-4130-78ABB4E4D6FC}"/>
              </a:ext>
            </a:extLst>
          </p:cNvPr>
          <p:cNvSpPr/>
          <p:nvPr/>
        </p:nvSpPr>
        <p:spPr>
          <a:xfrm>
            <a:off x="915630" y="380445"/>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20" name="Rectangle 19">
            <a:extLst>
              <a:ext uri="{FF2B5EF4-FFF2-40B4-BE49-F238E27FC236}">
                <a16:creationId xmlns:a16="http://schemas.microsoft.com/office/drawing/2014/main" id="{C8E79BE8-AC54-9C56-7826-0F36BDDE7128}"/>
              </a:ext>
            </a:extLst>
          </p:cNvPr>
          <p:cNvSpPr/>
          <p:nvPr/>
        </p:nvSpPr>
        <p:spPr>
          <a:xfrm>
            <a:off x="-31103" y="680602"/>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 name="TextBox 3">
            <a:extLst>
              <a:ext uri="{FF2B5EF4-FFF2-40B4-BE49-F238E27FC236}">
                <a16:creationId xmlns:a16="http://schemas.microsoft.com/office/drawing/2014/main" id="{8046634F-0239-D92A-AA4B-FD9B001BA7FC}"/>
              </a:ext>
            </a:extLst>
          </p:cNvPr>
          <p:cNvSpPr txBox="1"/>
          <p:nvPr/>
        </p:nvSpPr>
        <p:spPr>
          <a:xfrm>
            <a:off x="1713886" y="758621"/>
            <a:ext cx="4864963" cy="523220"/>
          </a:xfrm>
          <a:prstGeom prst="rect">
            <a:avLst/>
          </a:prstGeom>
          <a:noFill/>
        </p:spPr>
        <p:txBody>
          <a:bodyPr wrap="square" rtlCol="0">
            <a:spAutoFit/>
          </a:bodyPr>
          <a:lstStyle/>
          <a:p>
            <a:r>
              <a:rPr lang="vi-VN" sz="2800" dirty="0">
                <a:solidFill>
                  <a:schemeClr val="bg1"/>
                </a:solidFill>
              </a:rPr>
              <a:t>Đặt lại tít cho bản tin sau</a:t>
            </a:r>
            <a:endParaRPr lang="en-US" sz="2800" dirty="0"/>
          </a:p>
        </p:txBody>
      </p:sp>
    </p:spTree>
    <p:extLst>
      <p:ext uri="{BB962C8B-B14F-4D97-AF65-F5344CB8AC3E}">
        <p14:creationId xmlns:p14="http://schemas.microsoft.com/office/powerpoint/2010/main" val="1175566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AEE7-6917-725B-A4F2-B3FC8C379BDD}"/>
              </a:ext>
            </a:extLst>
          </p:cNvPr>
          <p:cNvSpPr>
            <a:spLocks noGrp="1"/>
          </p:cNvSpPr>
          <p:nvPr>
            <p:ph type="title"/>
          </p:nvPr>
        </p:nvSpPr>
        <p:spPr>
          <a:xfrm>
            <a:off x="643467" y="321734"/>
            <a:ext cx="10905066" cy="1135737"/>
          </a:xfrm>
        </p:spPr>
        <p:txBody>
          <a:bodyPr>
            <a:normAutofit/>
          </a:bodyPr>
          <a:lstStyle/>
          <a:p>
            <a:r>
              <a:rPr lang="vi-VN" sz="3600" dirty="0"/>
              <a:t>BÀI TẬP</a:t>
            </a:r>
            <a:br>
              <a:rPr lang="vi-VN" sz="3600" dirty="0"/>
            </a:br>
            <a:r>
              <a:rPr lang="vi-VN" sz="3600" dirty="0"/>
              <a:t>Đặt tít cho bản tin sau</a:t>
            </a:r>
            <a:endParaRPr lang="en-US" sz="3600" dirty="0"/>
          </a:p>
        </p:txBody>
      </p:sp>
      <p:sp>
        <p:nvSpPr>
          <p:cNvPr id="3" name="Content Placeholder 2">
            <a:extLst>
              <a:ext uri="{FF2B5EF4-FFF2-40B4-BE49-F238E27FC236}">
                <a16:creationId xmlns:a16="http://schemas.microsoft.com/office/drawing/2014/main" id="{77BD6E87-3BF9-B4C4-E26F-141CC333D385}"/>
              </a:ext>
            </a:extLst>
          </p:cNvPr>
          <p:cNvSpPr>
            <a:spLocks noGrp="1"/>
          </p:cNvSpPr>
          <p:nvPr>
            <p:ph idx="1"/>
          </p:nvPr>
        </p:nvSpPr>
        <p:spPr>
          <a:xfrm>
            <a:off x="643467" y="1782981"/>
            <a:ext cx="10905066" cy="4393982"/>
          </a:xfrm>
        </p:spPr>
        <p:txBody>
          <a:bodyPr>
            <a:normAutofit/>
          </a:bodyPr>
          <a:lstStyle/>
          <a:p>
            <a:r>
              <a:rPr lang="vi-VN" sz="2000" b="0" i="0" dirty="0">
                <a:effectLst/>
                <a:latin typeface="arial" panose="020B0604020202020204" pitchFamily="34" charset="0"/>
              </a:rPr>
              <a:t>(ĐN)- Theo thông tin từ Sở Xây dựng, trên địa bàn tỉnh có 8 dự án nhà ở xã hội đang được triển khai xây dựng thuộc địa bàn TP.Biên Hòa, TP.Long Khánh và các huyện: Nhơn Trạch, Long Thành, Trảng Bom, Cẩm Mỹ. Dự kiến các dự án trên sẽ xây dựng xong trong giai đoạn 2021-2025; khi hoàn thành sẽ có khoảng 9.562 căn hộ để bán và cho thuê với người có thu nhập thấp trên địa bàn tỉnh.</a:t>
            </a:r>
          </a:p>
          <a:p>
            <a:r>
              <a:rPr lang="vi-VN" sz="2000" b="0" i="0" dirty="0">
                <a:effectLst/>
                <a:latin typeface="arial" panose="020B0604020202020204" pitchFamily="34" charset="0"/>
              </a:rPr>
              <a:t>Huyện Nhơn Trạch là địa phương có nhiều dự án nhà ở xã hội đang xây dựng nhất, với 3 dự án và tổng số căn hộ khoảng 6.042 căn. Trong đó gồm dự án Nhà ở xã hội chung cư cho người có thu nhập thấp tại xã Phước An do Công ty CP Đệ Tam đầu tư. Hiện dự án này đã hoàn thành 280 căn và đang tiến hành xây dựng tiếp 1.912 căn. Tiếp đến là 2 dự án nhà ở công nhân tại xã Phước Thiền và TT.Hiệp Phước với 3.850 căn, do Công ty TNHH MTV Phát triển đô thị và khu công nghiệp IDICO làm chủ đầu tư. Dự án nhà ở công nhân đã hoàn thành 1.308 căn và đang xây dựng tiếp 2.542 căn.</a:t>
            </a:r>
          </a:p>
          <a:p>
            <a:r>
              <a:rPr lang="vi-VN" sz="2000" b="0" i="0" dirty="0">
                <a:effectLst/>
                <a:latin typeface="arial" panose="020B0604020202020204" pitchFamily="34" charset="0"/>
              </a:rPr>
              <a:t>TP.Biên Hòa có 1 dự án nhà ở xã hội A6, A7 ở P.Quang Vinh do Công ty CP Kinh doanh nhà Đồng Nai làm chủ đầu tư với 435 căn, xây dựng theo hình thức chung cư cao tầng.</a:t>
            </a:r>
          </a:p>
          <a:p>
            <a:endParaRPr lang="en-US" sz="2000" dirty="0"/>
          </a:p>
        </p:txBody>
      </p:sp>
      <p:pic>
        <p:nvPicPr>
          <p:cNvPr id="5" name="Picture 4">
            <a:extLst>
              <a:ext uri="{FF2B5EF4-FFF2-40B4-BE49-F238E27FC236}">
                <a16:creationId xmlns:a16="http://schemas.microsoft.com/office/drawing/2014/main" id="{05DCBCCE-6A6D-EC50-669C-32BA0CB3B967}"/>
              </a:ext>
            </a:extLst>
          </p:cNvPr>
          <p:cNvPicPr>
            <a:picLocks noChangeAspect="1"/>
          </p:cNvPicPr>
          <p:nvPr/>
        </p:nvPicPr>
        <p:blipFill>
          <a:blip r:embed="rId2"/>
          <a:stretch>
            <a:fillRect/>
          </a:stretch>
        </p:blipFill>
        <p:spPr>
          <a:xfrm>
            <a:off x="0" y="-4510"/>
            <a:ext cx="12192000" cy="6862509"/>
          </a:xfrm>
          <a:prstGeom prst="rect">
            <a:avLst/>
          </a:prstGeom>
        </p:spPr>
      </p:pic>
      <p:sp>
        <p:nvSpPr>
          <p:cNvPr id="15" name="Title 1">
            <a:extLst>
              <a:ext uri="{FF2B5EF4-FFF2-40B4-BE49-F238E27FC236}">
                <a16:creationId xmlns:a16="http://schemas.microsoft.com/office/drawing/2014/main" id="{E9542A6B-B4C6-0B69-A6A8-16E44E227643}"/>
              </a:ext>
            </a:extLst>
          </p:cNvPr>
          <p:cNvSpPr txBox="1">
            <a:spLocks/>
          </p:cNvSpPr>
          <p:nvPr/>
        </p:nvSpPr>
        <p:spPr>
          <a:xfrm>
            <a:off x="1713965" y="118835"/>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dirty="0">
                <a:solidFill>
                  <a:schemeClr val="bg1"/>
                </a:solidFill>
              </a:rPr>
              <a:t>BÀI TẬP</a:t>
            </a:r>
            <a:br>
              <a:rPr lang="vi-VN" sz="3600" dirty="0">
                <a:solidFill>
                  <a:schemeClr val="bg1"/>
                </a:solidFill>
              </a:rPr>
            </a:br>
            <a:endParaRPr lang="en-US" sz="3600" dirty="0">
              <a:solidFill>
                <a:schemeClr val="bg1"/>
              </a:solidFill>
            </a:endParaRPr>
          </a:p>
        </p:txBody>
      </p:sp>
      <p:sp>
        <p:nvSpPr>
          <p:cNvPr id="17" name="Content Placeholder 2">
            <a:extLst>
              <a:ext uri="{FF2B5EF4-FFF2-40B4-BE49-F238E27FC236}">
                <a16:creationId xmlns:a16="http://schemas.microsoft.com/office/drawing/2014/main" id="{912F91D4-5FD6-CB61-2069-E02F794F600B}"/>
              </a:ext>
            </a:extLst>
          </p:cNvPr>
          <p:cNvSpPr txBox="1">
            <a:spLocks/>
          </p:cNvSpPr>
          <p:nvPr/>
        </p:nvSpPr>
        <p:spPr>
          <a:xfrm>
            <a:off x="1251667" y="2204669"/>
            <a:ext cx="10838318" cy="497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2400" dirty="0">
                <a:solidFill>
                  <a:schemeClr val="bg1"/>
                </a:solidFill>
                <a:latin typeface="Arial (Body)"/>
              </a:rPr>
              <a:t>Nga sẵn sàng tham gia các chương trình nghiên cứu Sao Hỏa của Mỹ</a:t>
            </a:r>
          </a:p>
          <a:p>
            <a:endParaRPr lang="vi-VN" sz="2400" dirty="0">
              <a:solidFill>
                <a:schemeClr val="bg1"/>
              </a:solidFill>
              <a:latin typeface="Arial (Body)"/>
            </a:endParaRPr>
          </a:p>
          <a:p>
            <a:r>
              <a:rPr lang="en-US" sz="2400" dirty="0" err="1">
                <a:solidFill>
                  <a:schemeClr val="bg1"/>
                </a:solidFill>
                <a:latin typeface="Arial (Body)"/>
              </a:rPr>
              <a:t>Hội</a:t>
            </a:r>
            <a:r>
              <a:rPr lang="en-US" sz="2400" dirty="0">
                <a:solidFill>
                  <a:schemeClr val="bg1"/>
                </a:solidFill>
                <a:latin typeface="Arial (Body)"/>
              </a:rPr>
              <a:t> </a:t>
            </a:r>
            <a:r>
              <a:rPr lang="en-US" sz="2400" dirty="0" err="1">
                <a:solidFill>
                  <a:schemeClr val="bg1"/>
                </a:solidFill>
                <a:latin typeface="Arial (Body)"/>
              </a:rPr>
              <a:t>thảo</a:t>
            </a:r>
            <a:r>
              <a:rPr lang="en-US" sz="2400" dirty="0">
                <a:solidFill>
                  <a:schemeClr val="bg1"/>
                </a:solidFill>
                <a:latin typeface="Arial (Body)"/>
              </a:rPr>
              <a:t> </a:t>
            </a:r>
            <a:r>
              <a:rPr lang="en-US" sz="2400" dirty="0" err="1">
                <a:solidFill>
                  <a:schemeClr val="bg1"/>
                </a:solidFill>
                <a:latin typeface="Arial (Body)"/>
              </a:rPr>
              <a:t>Đổi</a:t>
            </a:r>
            <a:r>
              <a:rPr lang="en-US" sz="2400" dirty="0">
                <a:solidFill>
                  <a:schemeClr val="bg1"/>
                </a:solidFill>
                <a:latin typeface="Arial (Body)"/>
              </a:rPr>
              <a:t> </a:t>
            </a:r>
            <a:r>
              <a:rPr lang="en-US" sz="2400" dirty="0" err="1">
                <a:solidFill>
                  <a:schemeClr val="bg1"/>
                </a:solidFill>
                <a:latin typeface="Arial (Body)"/>
              </a:rPr>
              <a:t>mới</a:t>
            </a:r>
            <a:r>
              <a:rPr lang="en-US" sz="2400" dirty="0">
                <a:solidFill>
                  <a:schemeClr val="bg1"/>
                </a:solidFill>
                <a:latin typeface="Arial (Body)"/>
              </a:rPr>
              <a:t> </a:t>
            </a:r>
            <a:r>
              <a:rPr lang="en-US" sz="2400" dirty="0" err="1">
                <a:solidFill>
                  <a:schemeClr val="bg1"/>
                </a:solidFill>
                <a:latin typeface="Arial (Body)"/>
              </a:rPr>
              <a:t>giáo</a:t>
            </a:r>
            <a:r>
              <a:rPr lang="en-US" sz="2400" dirty="0">
                <a:solidFill>
                  <a:schemeClr val="bg1"/>
                </a:solidFill>
                <a:latin typeface="Arial (Body)"/>
              </a:rPr>
              <a:t> </a:t>
            </a:r>
            <a:r>
              <a:rPr lang="en-US" sz="2400" dirty="0" err="1">
                <a:solidFill>
                  <a:schemeClr val="bg1"/>
                </a:solidFill>
                <a:latin typeface="Arial (Body)"/>
              </a:rPr>
              <a:t>dục</a:t>
            </a:r>
            <a:r>
              <a:rPr lang="en-US" sz="2400" dirty="0">
                <a:solidFill>
                  <a:schemeClr val="bg1"/>
                </a:solidFill>
                <a:latin typeface="Arial (Body)"/>
              </a:rPr>
              <a:t> </a:t>
            </a:r>
            <a:r>
              <a:rPr lang="en-US" sz="2400" dirty="0" err="1">
                <a:solidFill>
                  <a:schemeClr val="bg1"/>
                </a:solidFill>
                <a:latin typeface="Arial (Body)"/>
              </a:rPr>
              <a:t>đại</a:t>
            </a:r>
            <a:r>
              <a:rPr lang="en-US" sz="2400" dirty="0">
                <a:solidFill>
                  <a:schemeClr val="bg1"/>
                </a:solidFill>
                <a:latin typeface="Arial (Body)"/>
              </a:rPr>
              <a:t> </a:t>
            </a:r>
            <a:r>
              <a:rPr lang="en-US" sz="2400" dirty="0" err="1">
                <a:solidFill>
                  <a:schemeClr val="bg1"/>
                </a:solidFill>
                <a:latin typeface="Arial (Body)"/>
              </a:rPr>
              <a:t>học</a:t>
            </a:r>
            <a:r>
              <a:rPr lang="en-US" sz="2400" dirty="0">
                <a:solidFill>
                  <a:schemeClr val="bg1"/>
                </a:solidFill>
                <a:latin typeface="Arial (Body)"/>
              </a:rPr>
              <a:t> </a:t>
            </a:r>
            <a:r>
              <a:rPr lang="en-US" sz="2400" dirty="0" err="1">
                <a:solidFill>
                  <a:schemeClr val="bg1"/>
                </a:solidFill>
                <a:latin typeface="Arial (Body)"/>
              </a:rPr>
              <a:t>Việt</a:t>
            </a:r>
            <a:r>
              <a:rPr lang="en-US" sz="2400" dirty="0">
                <a:solidFill>
                  <a:schemeClr val="bg1"/>
                </a:solidFill>
                <a:latin typeface="Arial (Body)"/>
              </a:rPr>
              <a:t> Nam - </a:t>
            </a:r>
            <a:r>
              <a:rPr lang="en-US" sz="2400" dirty="0" err="1">
                <a:solidFill>
                  <a:schemeClr val="bg1"/>
                </a:solidFill>
                <a:latin typeface="Arial (Body)"/>
              </a:rPr>
              <a:t>Hội</a:t>
            </a:r>
            <a:r>
              <a:rPr lang="en-US" sz="2400" dirty="0">
                <a:solidFill>
                  <a:schemeClr val="bg1"/>
                </a:solidFill>
                <a:latin typeface="Arial (Body)"/>
              </a:rPr>
              <a:t> </a:t>
            </a:r>
            <a:r>
              <a:rPr lang="en-US" sz="2400" dirty="0" err="1">
                <a:solidFill>
                  <a:schemeClr val="bg1"/>
                </a:solidFill>
                <a:latin typeface="Arial (Body)"/>
              </a:rPr>
              <a:t>nhập</a:t>
            </a:r>
            <a:r>
              <a:rPr lang="en-US" sz="2400" dirty="0">
                <a:solidFill>
                  <a:schemeClr val="bg1"/>
                </a:solidFill>
                <a:latin typeface="Arial (Body)"/>
              </a:rPr>
              <a:t> </a:t>
            </a:r>
            <a:r>
              <a:rPr lang="en-US" sz="2400" dirty="0" err="1">
                <a:solidFill>
                  <a:schemeClr val="bg1"/>
                </a:solidFill>
                <a:latin typeface="Arial (Body)"/>
              </a:rPr>
              <a:t>và</a:t>
            </a:r>
            <a:r>
              <a:rPr lang="vi-VN" sz="2400" dirty="0">
                <a:solidFill>
                  <a:schemeClr val="bg1"/>
                </a:solidFill>
                <a:latin typeface="Arial (Body)"/>
              </a:rPr>
              <a:t> </a:t>
            </a:r>
            <a:r>
              <a:rPr lang="en-US" sz="2400" dirty="0" err="1">
                <a:solidFill>
                  <a:schemeClr val="bg1"/>
                </a:solidFill>
                <a:latin typeface="Arial (Body)"/>
              </a:rPr>
              <a:t>thách</a:t>
            </a:r>
            <a:r>
              <a:rPr lang="en-US" sz="2400" dirty="0">
                <a:solidFill>
                  <a:schemeClr val="bg1"/>
                </a:solidFill>
                <a:latin typeface="Arial (Body)"/>
              </a:rPr>
              <a:t> </a:t>
            </a:r>
            <a:r>
              <a:rPr lang="en-US" sz="2400" dirty="0" err="1">
                <a:solidFill>
                  <a:schemeClr val="bg1"/>
                </a:solidFill>
                <a:latin typeface="Arial (Body)"/>
              </a:rPr>
              <a:t>thức</a:t>
            </a:r>
            <a:endParaRPr lang="vi-VN" sz="2400" dirty="0">
              <a:solidFill>
                <a:schemeClr val="bg1"/>
              </a:solidFill>
              <a:latin typeface="Arial (Body)"/>
            </a:endParaRPr>
          </a:p>
          <a:p>
            <a:endParaRPr lang="vi-VN" sz="2400" dirty="0">
              <a:solidFill>
                <a:schemeClr val="bg1"/>
              </a:solidFill>
              <a:latin typeface="Arial (Body)"/>
            </a:endParaRPr>
          </a:p>
          <a:p>
            <a:r>
              <a:rPr lang="en-US" sz="2400" dirty="0" err="1">
                <a:solidFill>
                  <a:schemeClr val="bg1"/>
                </a:solidFill>
                <a:latin typeface="Arial (Body)"/>
              </a:rPr>
              <a:t>Thông</a:t>
            </a:r>
            <a:r>
              <a:rPr lang="en-US" sz="2400" dirty="0">
                <a:solidFill>
                  <a:schemeClr val="bg1"/>
                </a:solidFill>
                <a:latin typeface="Arial (Body)"/>
              </a:rPr>
              <a:t> tin </a:t>
            </a:r>
            <a:r>
              <a:rPr lang="en-US" sz="2400" dirty="0" err="1">
                <a:solidFill>
                  <a:schemeClr val="bg1"/>
                </a:solidFill>
                <a:latin typeface="Arial (Body)"/>
              </a:rPr>
              <a:t>đối</a:t>
            </a:r>
            <a:r>
              <a:rPr lang="en-US" sz="2400" dirty="0">
                <a:solidFill>
                  <a:schemeClr val="bg1"/>
                </a:solidFill>
                <a:latin typeface="Arial (Body)"/>
              </a:rPr>
              <a:t> </a:t>
            </a:r>
            <a:r>
              <a:rPr lang="en-US" sz="2400" dirty="0" err="1">
                <a:solidFill>
                  <a:schemeClr val="bg1"/>
                </a:solidFill>
                <a:latin typeface="Arial (Body)"/>
              </a:rPr>
              <a:t>ngoại</a:t>
            </a:r>
            <a:r>
              <a:rPr lang="en-US" sz="2400" dirty="0">
                <a:solidFill>
                  <a:schemeClr val="bg1"/>
                </a:solidFill>
                <a:latin typeface="Arial (Body)"/>
              </a:rPr>
              <a:t> </a:t>
            </a:r>
            <a:r>
              <a:rPr lang="en-US" sz="2400" dirty="0" err="1">
                <a:solidFill>
                  <a:schemeClr val="bg1"/>
                </a:solidFill>
                <a:latin typeface="Arial (Body)"/>
              </a:rPr>
              <a:t>phải</a:t>
            </a:r>
            <a:r>
              <a:rPr lang="en-US" sz="2400" dirty="0">
                <a:solidFill>
                  <a:schemeClr val="bg1"/>
                </a:solidFill>
                <a:latin typeface="Arial (Body)"/>
              </a:rPr>
              <a:t> </a:t>
            </a:r>
            <a:r>
              <a:rPr lang="en-US" sz="2400" dirty="0" err="1">
                <a:solidFill>
                  <a:schemeClr val="bg1"/>
                </a:solidFill>
                <a:latin typeface="Arial (Body)"/>
              </a:rPr>
              <a:t>làm</a:t>
            </a:r>
            <a:r>
              <a:rPr lang="en-US" sz="2400" dirty="0">
                <a:solidFill>
                  <a:schemeClr val="bg1"/>
                </a:solidFill>
                <a:latin typeface="Arial (Body)"/>
              </a:rPr>
              <a:t> </a:t>
            </a:r>
            <a:r>
              <a:rPr lang="en-US" sz="2400" dirty="0" err="1">
                <a:solidFill>
                  <a:schemeClr val="bg1"/>
                </a:solidFill>
                <a:latin typeface="Arial (Body)"/>
              </a:rPr>
              <a:t>nổi</a:t>
            </a:r>
            <a:r>
              <a:rPr lang="en-US" sz="2400" dirty="0">
                <a:solidFill>
                  <a:schemeClr val="bg1"/>
                </a:solidFill>
                <a:latin typeface="Arial (Body)"/>
              </a:rPr>
              <a:t> </a:t>
            </a:r>
            <a:r>
              <a:rPr lang="en-US" sz="2400" dirty="0" err="1">
                <a:solidFill>
                  <a:schemeClr val="bg1"/>
                </a:solidFill>
                <a:latin typeface="Arial (Body)"/>
              </a:rPr>
              <a:t>bật</a:t>
            </a:r>
            <a:r>
              <a:rPr lang="en-US" sz="2400" dirty="0">
                <a:solidFill>
                  <a:schemeClr val="bg1"/>
                </a:solidFill>
                <a:latin typeface="Arial (Body)"/>
              </a:rPr>
              <a:t> </a:t>
            </a:r>
            <a:r>
              <a:rPr lang="en-US" sz="2400" dirty="0" err="1">
                <a:solidFill>
                  <a:schemeClr val="bg1"/>
                </a:solidFill>
                <a:latin typeface="Arial (Body)"/>
              </a:rPr>
              <a:t>hình</a:t>
            </a:r>
            <a:r>
              <a:rPr lang="en-US" sz="2400" dirty="0">
                <a:solidFill>
                  <a:schemeClr val="bg1"/>
                </a:solidFill>
                <a:latin typeface="Arial (Body)"/>
              </a:rPr>
              <a:t> </a:t>
            </a:r>
            <a:r>
              <a:rPr lang="en-US" sz="2400" dirty="0" err="1">
                <a:solidFill>
                  <a:schemeClr val="bg1"/>
                </a:solidFill>
                <a:latin typeface="Arial (Body)"/>
              </a:rPr>
              <a:t>ảnh</a:t>
            </a:r>
            <a:r>
              <a:rPr lang="en-US" sz="2400" dirty="0">
                <a:solidFill>
                  <a:schemeClr val="bg1"/>
                </a:solidFill>
                <a:latin typeface="Arial (Body)"/>
              </a:rPr>
              <a:t> </a:t>
            </a:r>
            <a:r>
              <a:rPr lang="en-US" sz="2400" dirty="0" err="1">
                <a:solidFill>
                  <a:schemeClr val="bg1"/>
                </a:solidFill>
                <a:latin typeface="Arial (Body)"/>
              </a:rPr>
              <a:t>và</a:t>
            </a:r>
            <a:r>
              <a:rPr lang="en-US" sz="2400" dirty="0">
                <a:solidFill>
                  <a:schemeClr val="bg1"/>
                </a:solidFill>
                <a:latin typeface="Arial (Body)"/>
              </a:rPr>
              <a:t> </a:t>
            </a:r>
            <a:r>
              <a:rPr lang="en-US" sz="2400" dirty="0" err="1">
                <a:solidFill>
                  <a:schemeClr val="bg1"/>
                </a:solidFill>
                <a:latin typeface="Arial (Body)"/>
              </a:rPr>
              <a:t>vị</a:t>
            </a:r>
            <a:r>
              <a:rPr lang="en-US" sz="2400" dirty="0">
                <a:solidFill>
                  <a:schemeClr val="bg1"/>
                </a:solidFill>
                <a:latin typeface="Arial (Body)"/>
              </a:rPr>
              <a:t> </a:t>
            </a:r>
            <a:r>
              <a:rPr lang="en-US" sz="2400" dirty="0" err="1">
                <a:solidFill>
                  <a:schemeClr val="bg1"/>
                </a:solidFill>
                <a:latin typeface="Arial (Body)"/>
              </a:rPr>
              <a:t>thế</a:t>
            </a:r>
            <a:r>
              <a:rPr lang="vi-VN" sz="2400" dirty="0">
                <a:solidFill>
                  <a:schemeClr val="bg1"/>
                </a:solidFill>
                <a:latin typeface="Arial (Body)"/>
              </a:rPr>
              <a:t> </a:t>
            </a:r>
            <a:r>
              <a:rPr lang="en-US" sz="2400" dirty="0" err="1">
                <a:solidFill>
                  <a:schemeClr val="bg1"/>
                </a:solidFill>
                <a:latin typeface="Arial (Body)"/>
              </a:rPr>
              <a:t>Việt</a:t>
            </a:r>
            <a:r>
              <a:rPr lang="en-US" sz="2400" dirty="0">
                <a:solidFill>
                  <a:schemeClr val="bg1"/>
                </a:solidFill>
                <a:latin typeface="Arial (Body)"/>
              </a:rPr>
              <a:t> Nam</a:t>
            </a:r>
          </a:p>
        </p:txBody>
      </p:sp>
      <p:sp>
        <p:nvSpPr>
          <p:cNvPr id="18" name="Oval 17">
            <a:extLst>
              <a:ext uri="{FF2B5EF4-FFF2-40B4-BE49-F238E27FC236}">
                <a16:creationId xmlns:a16="http://schemas.microsoft.com/office/drawing/2014/main" id="{3497B0E0-7160-A9D4-F208-65D78ECB197C}"/>
              </a:ext>
            </a:extLst>
          </p:cNvPr>
          <p:cNvSpPr/>
          <p:nvPr/>
        </p:nvSpPr>
        <p:spPr>
          <a:xfrm>
            <a:off x="771614" y="236429"/>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19" name="Oval 18">
            <a:extLst>
              <a:ext uri="{FF2B5EF4-FFF2-40B4-BE49-F238E27FC236}">
                <a16:creationId xmlns:a16="http://schemas.microsoft.com/office/drawing/2014/main" id="{CB80DE76-F73F-D150-4130-78ABB4E4D6FC}"/>
              </a:ext>
            </a:extLst>
          </p:cNvPr>
          <p:cNvSpPr/>
          <p:nvPr/>
        </p:nvSpPr>
        <p:spPr>
          <a:xfrm>
            <a:off x="915630" y="380445"/>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20" name="Rectangle 19">
            <a:extLst>
              <a:ext uri="{FF2B5EF4-FFF2-40B4-BE49-F238E27FC236}">
                <a16:creationId xmlns:a16="http://schemas.microsoft.com/office/drawing/2014/main" id="{C8E79BE8-AC54-9C56-7826-0F36BDDE7128}"/>
              </a:ext>
            </a:extLst>
          </p:cNvPr>
          <p:cNvSpPr/>
          <p:nvPr/>
        </p:nvSpPr>
        <p:spPr>
          <a:xfrm>
            <a:off x="-31103" y="680602"/>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 name="TextBox 3">
            <a:extLst>
              <a:ext uri="{FF2B5EF4-FFF2-40B4-BE49-F238E27FC236}">
                <a16:creationId xmlns:a16="http://schemas.microsoft.com/office/drawing/2014/main" id="{8046634F-0239-D92A-AA4B-FD9B001BA7FC}"/>
              </a:ext>
            </a:extLst>
          </p:cNvPr>
          <p:cNvSpPr txBox="1"/>
          <p:nvPr/>
        </p:nvSpPr>
        <p:spPr>
          <a:xfrm>
            <a:off x="1713886" y="758621"/>
            <a:ext cx="4864963" cy="523220"/>
          </a:xfrm>
          <a:prstGeom prst="rect">
            <a:avLst/>
          </a:prstGeom>
          <a:noFill/>
        </p:spPr>
        <p:txBody>
          <a:bodyPr wrap="square" rtlCol="0">
            <a:spAutoFit/>
          </a:bodyPr>
          <a:lstStyle/>
          <a:p>
            <a:r>
              <a:rPr lang="vi-VN" sz="2800" dirty="0">
                <a:solidFill>
                  <a:schemeClr val="bg1"/>
                </a:solidFill>
              </a:rPr>
              <a:t>Rút ngắn một số tít sau</a:t>
            </a:r>
            <a:endParaRPr lang="en-US" sz="2800" dirty="0"/>
          </a:p>
        </p:txBody>
      </p:sp>
    </p:spTree>
    <p:extLst>
      <p:ext uri="{BB962C8B-B14F-4D97-AF65-F5344CB8AC3E}">
        <p14:creationId xmlns:p14="http://schemas.microsoft.com/office/powerpoint/2010/main" val="4149978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AEE7-6917-725B-A4F2-B3FC8C379BDD}"/>
              </a:ext>
            </a:extLst>
          </p:cNvPr>
          <p:cNvSpPr>
            <a:spLocks noGrp="1"/>
          </p:cNvSpPr>
          <p:nvPr>
            <p:ph type="title"/>
          </p:nvPr>
        </p:nvSpPr>
        <p:spPr>
          <a:xfrm>
            <a:off x="643467" y="321734"/>
            <a:ext cx="10905066" cy="1135737"/>
          </a:xfrm>
        </p:spPr>
        <p:txBody>
          <a:bodyPr>
            <a:normAutofit/>
          </a:bodyPr>
          <a:lstStyle/>
          <a:p>
            <a:r>
              <a:rPr lang="vi-VN" sz="3600" dirty="0"/>
              <a:t>BÀI TẬP</a:t>
            </a:r>
            <a:br>
              <a:rPr lang="vi-VN" sz="3600" dirty="0"/>
            </a:br>
            <a:r>
              <a:rPr lang="vi-VN" sz="3600" dirty="0"/>
              <a:t>Đặt tít cho bản tin sau</a:t>
            </a:r>
            <a:endParaRPr lang="en-US" sz="3600" dirty="0"/>
          </a:p>
        </p:txBody>
      </p:sp>
      <p:sp>
        <p:nvSpPr>
          <p:cNvPr id="3" name="Content Placeholder 2">
            <a:extLst>
              <a:ext uri="{FF2B5EF4-FFF2-40B4-BE49-F238E27FC236}">
                <a16:creationId xmlns:a16="http://schemas.microsoft.com/office/drawing/2014/main" id="{77BD6E87-3BF9-B4C4-E26F-141CC333D385}"/>
              </a:ext>
            </a:extLst>
          </p:cNvPr>
          <p:cNvSpPr>
            <a:spLocks noGrp="1"/>
          </p:cNvSpPr>
          <p:nvPr>
            <p:ph idx="1"/>
          </p:nvPr>
        </p:nvSpPr>
        <p:spPr>
          <a:xfrm>
            <a:off x="643467" y="1782981"/>
            <a:ext cx="10905066" cy="4393982"/>
          </a:xfrm>
        </p:spPr>
        <p:txBody>
          <a:bodyPr>
            <a:normAutofit/>
          </a:bodyPr>
          <a:lstStyle/>
          <a:p>
            <a:r>
              <a:rPr lang="vi-VN" sz="2000" b="0" i="0" dirty="0">
                <a:effectLst/>
                <a:latin typeface="arial" panose="020B0604020202020204" pitchFamily="34" charset="0"/>
              </a:rPr>
              <a:t>(ĐN)- Theo thông tin từ Sở Xây dựng, trên địa bàn tỉnh có 8 dự án nhà ở xã hội đang được triển khai xây dựng thuộc địa bàn TP.Biên Hòa, TP.Long Khánh và các huyện: Nhơn Trạch, Long Thành, Trảng Bom, Cẩm Mỹ. Dự kiến các dự án trên sẽ xây dựng xong trong giai đoạn 2021-2025; khi hoàn thành sẽ có khoảng 9.562 căn hộ để bán và cho thuê với người có thu nhập thấp trên địa bàn tỉnh.</a:t>
            </a:r>
          </a:p>
          <a:p>
            <a:r>
              <a:rPr lang="vi-VN" sz="2000" b="0" i="0" dirty="0">
                <a:effectLst/>
                <a:latin typeface="arial" panose="020B0604020202020204" pitchFamily="34" charset="0"/>
              </a:rPr>
              <a:t>Huyện Nhơn Trạch là địa phương có nhiều dự án nhà ở xã hội đang xây dựng nhất, với 3 dự án và tổng số căn hộ khoảng 6.042 căn. Trong đó gồm dự án Nhà ở xã hội chung cư cho người có thu nhập thấp tại xã Phước An do Công ty CP Đệ Tam đầu tư. Hiện dự án này đã hoàn thành 280 căn và đang tiến hành xây dựng tiếp 1.912 căn. Tiếp đến là 2 dự án nhà ở công nhân tại xã Phước Thiền và TT.Hiệp Phước với 3.850 căn, do Công ty TNHH MTV Phát triển đô thị và khu công nghiệp IDICO làm chủ đầu tư. Dự án nhà ở công nhân đã hoàn thành 1.308 căn và đang xây dựng tiếp 2.542 căn.</a:t>
            </a:r>
          </a:p>
          <a:p>
            <a:r>
              <a:rPr lang="vi-VN" sz="2000" b="0" i="0" dirty="0">
                <a:effectLst/>
                <a:latin typeface="arial" panose="020B0604020202020204" pitchFamily="34" charset="0"/>
              </a:rPr>
              <a:t>TP.Biên Hòa có 1 dự án nhà ở xã hội A6, A7 ở P.Quang Vinh do Công ty CP Kinh doanh nhà Đồng Nai làm chủ đầu tư với 435 căn, xây dựng theo hình thức chung cư cao tầng.</a:t>
            </a:r>
          </a:p>
          <a:p>
            <a:endParaRPr lang="en-US" sz="2000" dirty="0"/>
          </a:p>
        </p:txBody>
      </p:sp>
      <p:pic>
        <p:nvPicPr>
          <p:cNvPr id="5" name="Picture 4">
            <a:extLst>
              <a:ext uri="{FF2B5EF4-FFF2-40B4-BE49-F238E27FC236}">
                <a16:creationId xmlns:a16="http://schemas.microsoft.com/office/drawing/2014/main" id="{05DCBCCE-6A6D-EC50-669C-32BA0CB3B967}"/>
              </a:ext>
            </a:extLst>
          </p:cNvPr>
          <p:cNvPicPr>
            <a:picLocks noChangeAspect="1"/>
          </p:cNvPicPr>
          <p:nvPr/>
        </p:nvPicPr>
        <p:blipFill>
          <a:blip r:embed="rId2"/>
          <a:stretch>
            <a:fillRect/>
          </a:stretch>
        </p:blipFill>
        <p:spPr>
          <a:xfrm>
            <a:off x="0" y="-4510"/>
            <a:ext cx="12192000" cy="6862509"/>
          </a:xfrm>
          <a:prstGeom prst="rect">
            <a:avLst/>
          </a:prstGeom>
        </p:spPr>
      </p:pic>
      <p:sp>
        <p:nvSpPr>
          <p:cNvPr id="15" name="Title 1">
            <a:extLst>
              <a:ext uri="{FF2B5EF4-FFF2-40B4-BE49-F238E27FC236}">
                <a16:creationId xmlns:a16="http://schemas.microsoft.com/office/drawing/2014/main" id="{E9542A6B-B4C6-0B69-A6A8-16E44E227643}"/>
              </a:ext>
            </a:extLst>
          </p:cNvPr>
          <p:cNvSpPr txBox="1">
            <a:spLocks/>
          </p:cNvSpPr>
          <p:nvPr/>
        </p:nvSpPr>
        <p:spPr>
          <a:xfrm>
            <a:off x="1713965" y="118835"/>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dirty="0">
                <a:solidFill>
                  <a:schemeClr val="bg1"/>
                </a:solidFill>
              </a:rPr>
              <a:t>BÀI TẬP</a:t>
            </a:r>
            <a:br>
              <a:rPr lang="vi-VN" sz="3600" dirty="0">
                <a:solidFill>
                  <a:schemeClr val="bg1"/>
                </a:solidFill>
              </a:rPr>
            </a:br>
            <a:endParaRPr lang="en-US" sz="3600" dirty="0">
              <a:solidFill>
                <a:schemeClr val="bg1"/>
              </a:solidFill>
            </a:endParaRPr>
          </a:p>
        </p:txBody>
      </p:sp>
      <p:sp>
        <p:nvSpPr>
          <p:cNvPr id="17" name="Content Placeholder 2">
            <a:extLst>
              <a:ext uri="{FF2B5EF4-FFF2-40B4-BE49-F238E27FC236}">
                <a16:creationId xmlns:a16="http://schemas.microsoft.com/office/drawing/2014/main" id="{912F91D4-5FD6-CB61-2069-E02F794F600B}"/>
              </a:ext>
            </a:extLst>
          </p:cNvPr>
          <p:cNvSpPr txBox="1">
            <a:spLocks/>
          </p:cNvSpPr>
          <p:nvPr/>
        </p:nvSpPr>
        <p:spPr>
          <a:xfrm>
            <a:off x="1251667" y="2204669"/>
            <a:ext cx="10838318" cy="497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2400" dirty="0">
                <a:solidFill>
                  <a:schemeClr val="bg1"/>
                </a:solidFill>
                <a:latin typeface="Arial (Body)"/>
              </a:rPr>
              <a:t>Nga sẵn sàng tham gia các chương trình nghiên cứu Sao Hỏa của Mỹ</a:t>
            </a:r>
          </a:p>
          <a:p>
            <a:pPr marL="0" indent="0">
              <a:buNone/>
            </a:pPr>
            <a:r>
              <a:rPr lang="vi-VN" sz="2400" dirty="0">
                <a:solidFill>
                  <a:srgbClr val="FF0000"/>
                </a:solidFill>
                <a:latin typeface="Arial (Body)"/>
              </a:rPr>
              <a:t>    Nga sẵn sàng nghiên cứu sao hỏa cùng Mỹ</a:t>
            </a:r>
          </a:p>
          <a:p>
            <a:r>
              <a:rPr lang="en-US" sz="2400" dirty="0" err="1">
                <a:solidFill>
                  <a:schemeClr val="bg1"/>
                </a:solidFill>
                <a:latin typeface="Arial (Body)"/>
              </a:rPr>
              <a:t>Hội</a:t>
            </a:r>
            <a:r>
              <a:rPr lang="en-US" sz="2400" dirty="0">
                <a:solidFill>
                  <a:schemeClr val="bg1"/>
                </a:solidFill>
                <a:latin typeface="Arial (Body)"/>
              </a:rPr>
              <a:t> </a:t>
            </a:r>
            <a:r>
              <a:rPr lang="en-US" sz="2400" dirty="0" err="1">
                <a:solidFill>
                  <a:schemeClr val="bg1"/>
                </a:solidFill>
                <a:latin typeface="Arial (Body)"/>
              </a:rPr>
              <a:t>thảo</a:t>
            </a:r>
            <a:r>
              <a:rPr lang="en-US" sz="2400" dirty="0">
                <a:solidFill>
                  <a:schemeClr val="bg1"/>
                </a:solidFill>
                <a:latin typeface="Arial (Body)"/>
              </a:rPr>
              <a:t> </a:t>
            </a:r>
            <a:r>
              <a:rPr lang="en-US" sz="2400" dirty="0" err="1">
                <a:solidFill>
                  <a:schemeClr val="bg1"/>
                </a:solidFill>
                <a:latin typeface="Arial (Body)"/>
              </a:rPr>
              <a:t>Đổi</a:t>
            </a:r>
            <a:r>
              <a:rPr lang="en-US" sz="2400" dirty="0">
                <a:solidFill>
                  <a:schemeClr val="bg1"/>
                </a:solidFill>
                <a:latin typeface="Arial (Body)"/>
              </a:rPr>
              <a:t> </a:t>
            </a:r>
            <a:r>
              <a:rPr lang="en-US" sz="2400" dirty="0" err="1">
                <a:solidFill>
                  <a:schemeClr val="bg1"/>
                </a:solidFill>
                <a:latin typeface="Arial (Body)"/>
              </a:rPr>
              <a:t>mới</a:t>
            </a:r>
            <a:r>
              <a:rPr lang="en-US" sz="2400" dirty="0">
                <a:solidFill>
                  <a:schemeClr val="bg1"/>
                </a:solidFill>
                <a:latin typeface="Arial (Body)"/>
              </a:rPr>
              <a:t> </a:t>
            </a:r>
            <a:r>
              <a:rPr lang="en-US" sz="2400" dirty="0" err="1">
                <a:solidFill>
                  <a:schemeClr val="bg1"/>
                </a:solidFill>
                <a:latin typeface="Arial (Body)"/>
              </a:rPr>
              <a:t>giáo</a:t>
            </a:r>
            <a:r>
              <a:rPr lang="en-US" sz="2400" dirty="0">
                <a:solidFill>
                  <a:schemeClr val="bg1"/>
                </a:solidFill>
                <a:latin typeface="Arial (Body)"/>
              </a:rPr>
              <a:t> </a:t>
            </a:r>
            <a:r>
              <a:rPr lang="en-US" sz="2400" dirty="0" err="1">
                <a:solidFill>
                  <a:schemeClr val="bg1"/>
                </a:solidFill>
                <a:latin typeface="Arial (Body)"/>
              </a:rPr>
              <a:t>dục</a:t>
            </a:r>
            <a:r>
              <a:rPr lang="en-US" sz="2400" dirty="0">
                <a:solidFill>
                  <a:schemeClr val="bg1"/>
                </a:solidFill>
                <a:latin typeface="Arial (Body)"/>
              </a:rPr>
              <a:t> </a:t>
            </a:r>
            <a:r>
              <a:rPr lang="en-US" sz="2400" dirty="0" err="1">
                <a:solidFill>
                  <a:schemeClr val="bg1"/>
                </a:solidFill>
                <a:latin typeface="Arial (Body)"/>
              </a:rPr>
              <a:t>đại</a:t>
            </a:r>
            <a:r>
              <a:rPr lang="en-US" sz="2400" dirty="0">
                <a:solidFill>
                  <a:schemeClr val="bg1"/>
                </a:solidFill>
                <a:latin typeface="Arial (Body)"/>
              </a:rPr>
              <a:t> </a:t>
            </a:r>
            <a:r>
              <a:rPr lang="en-US" sz="2400" dirty="0" err="1">
                <a:solidFill>
                  <a:schemeClr val="bg1"/>
                </a:solidFill>
                <a:latin typeface="Arial (Body)"/>
              </a:rPr>
              <a:t>học</a:t>
            </a:r>
            <a:r>
              <a:rPr lang="en-US" sz="2400" dirty="0">
                <a:solidFill>
                  <a:schemeClr val="bg1"/>
                </a:solidFill>
                <a:latin typeface="Arial (Body)"/>
              </a:rPr>
              <a:t> </a:t>
            </a:r>
            <a:r>
              <a:rPr lang="en-US" sz="2400" dirty="0" err="1">
                <a:solidFill>
                  <a:schemeClr val="bg1"/>
                </a:solidFill>
                <a:latin typeface="Arial (Body)"/>
              </a:rPr>
              <a:t>Việt</a:t>
            </a:r>
            <a:r>
              <a:rPr lang="en-US" sz="2400" dirty="0">
                <a:solidFill>
                  <a:schemeClr val="bg1"/>
                </a:solidFill>
                <a:latin typeface="Arial (Body)"/>
              </a:rPr>
              <a:t> Nam - </a:t>
            </a:r>
            <a:r>
              <a:rPr lang="en-US" sz="2400" dirty="0" err="1">
                <a:solidFill>
                  <a:schemeClr val="bg1"/>
                </a:solidFill>
                <a:latin typeface="Arial (Body)"/>
              </a:rPr>
              <a:t>Hội</a:t>
            </a:r>
            <a:r>
              <a:rPr lang="en-US" sz="2400" dirty="0">
                <a:solidFill>
                  <a:schemeClr val="bg1"/>
                </a:solidFill>
                <a:latin typeface="Arial (Body)"/>
              </a:rPr>
              <a:t> </a:t>
            </a:r>
            <a:r>
              <a:rPr lang="en-US" sz="2400" dirty="0" err="1">
                <a:solidFill>
                  <a:schemeClr val="bg1"/>
                </a:solidFill>
                <a:latin typeface="Arial (Body)"/>
              </a:rPr>
              <a:t>nhập</a:t>
            </a:r>
            <a:r>
              <a:rPr lang="en-US" sz="2400" dirty="0">
                <a:solidFill>
                  <a:schemeClr val="bg1"/>
                </a:solidFill>
                <a:latin typeface="Arial (Body)"/>
              </a:rPr>
              <a:t> </a:t>
            </a:r>
            <a:r>
              <a:rPr lang="en-US" sz="2400" dirty="0" err="1">
                <a:solidFill>
                  <a:schemeClr val="bg1"/>
                </a:solidFill>
                <a:latin typeface="Arial (Body)"/>
              </a:rPr>
              <a:t>và</a:t>
            </a:r>
            <a:r>
              <a:rPr lang="vi-VN" sz="2400" dirty="0">
                <a:solidFill>
                  <a:schemeClr val="bg1"/>
                </a:solidFill>
                <a:latin typeface="Arial (Body)"/>
              </a:rPr>
              <a:t> </a:t>
            </a:r>
            <a:r>
              <a:rPr lang="en-US" sz="2400" dirty="0" err="1">
                <a:solidFill>
                  <a:schemeClr val="bg1"/>
                </a:solidFill>
                <a:latin typeface="Arial (Body)"/>
              </a:rPr>
              <a:t>thách</a:t>
            </a:r>
            <a:r>
              <a:rPr lang="en-US" sz="2400" dirty="0">
                <a:solidFill>
                  <a:schemeClr val="bg1"/>
                </a:solidFill>
                <a:latin typeface="Arial (Body)"/>
              </a:rPr>
              <a:t> </a:t>
            </a:r>
            <a:r>
              <a:rPr lang="en-US" sz="2400" dirty="0" err="1">
                <a:solidFill>
                  <a:schemeClr val="bg1"/>
                </a:solidFill>
                <a:latin typeface="Arial (Body)"/>
              </a:rPr>
              <a:t>thức</a:t>
            </a:r>
            <a:endParaRPr lang="vi-VN" sz="2400" dirty="0">
              <a:solidFill>
                <a:schemeClr val="bg1"/>
              </a:solidFill>
              <a:latin typeface="Arial (Body)"/>
            </a:endParaRPr>
          </a:p>
          <a:p>
            <a:pPr marL="0" indent="0">
              <a:buNone/>
            </a:pPr>
            <a:r>
              <a:rPr lang="vi-VN" sz="2400" dirty="0">
                <a:latin typeface="Arial (Body)"/>
              </a:rPr>
              <a:t>    </a:t>
            </a:r>
            <a:r>
              <a:rPr lang="vi-VN" sz="2400" dirty="0">
                <a:solidFill>
                  <a:srgbClr val="FF0000"/>
                </a:solidFill>
                <a:latin typeface="Arial (Body)"/>
              </a:rPr>
              <a:t>Hội thảo đổi mới giáo dục Đại học</a:t>
            </a:r>
          </a:p>
          <a:p>
            <a:r>
              <a:rPr lang="en-US" sz="2400" dirty="0" err="1">
                <a:solidFill>
                  <a:schemeClr val="bg1"/>
                </a:solidFill>
                <a:latin typeface="Arial (Body)"/>
              </a:rPr>
              <a:t>Thông</a:t>
            </a:r>
            <a:r>
              <a:rPr lang="en-US" sz="2400" dirty="0">
                <a:solidFill>
                  <a:schemeClr val="bg1"/>
                </a:solidFill>
                <a:latin typeface="Arial (Body)"/>
              </a:rPr>
              <a:t> tin </a:t>
            </a:r>
            <a:r>
              <a:rPr lang="en-US" sz="2400" dirty="0" err="1">
                <a:solidFill>
                  <a:schemeClr val="bg1"/>
                </a:solidFill>
                <a:latin typeface="Arial (Body)"/>
              </a:rPr>
              <a:t>đối</a:t>
            </a:r>
            <a:r>
              <a:rPr lang="en-US" sz="2400" dirty="0">
                <a:solidFill>
                  <a:schemeClr val="bg1"/>
                </a:solidFill>
                <a:latin typeface="Arial (Body)"/>
              </a:rPr>
              <a:t> </a:t>
            </a:r>
            <a:r>
              <a:rPr lang="en-US" sz="2400" dirty="0" err="1">
                <a:solidFill>
                  <a:schemeClr val="bg1"/>
                </a:solidFill>
                <a:latin typeface="Arial (Body)"/>
              </a:rPr>
              <a:t>ngoại</a:t>
            </a:r>
            <a:r>
              <a:rPr lang="en-US" sz="2400" dirty="0">
                <a:solidFill>
                  <a:schemeClr val="bg1"/>
                </a:solidFill>
                <a:latin typeface="Arial (Body)"/>
              </a:rPr>
              <a:t> </a:t>
            </a:r>
            <a:r>
              <a:rPr lang="en-US" sz="2400" dirty="0" err="1">
                <a:solidFill>
                  <a:schemeClr val="bg1"/>
                </a:solidFill>
                <a:latin typeface="Arial (Body)"/>
              </a:rPr>
              <a:t>phải</a:t>
            </a:r>
            <a:r>
              <a:rPr lang="en-US" sz="2400" dirty="0">
                <a:solidFill>
                  <a:schemeClr val="bg1"/>
                </a:solidFill>
                <a:latin typeface="Arial (Body)"/>
              </a:rPr>
              <a:t> </a:t>
            </a:r>
            <a:r>
              <a:rPr lang="en-US" sz="2400" dirty="0" err="1">
                <a:solidFill>
                  <a:schemeClr val="bg1"/>
                </a:solidFill>
                <a:latin typeface="Arial (Body)"/>
              </a:rPr>
              <a:t>làm</a:t>
            </a:r>
            <a:r>
              <a:rPr lang="en-US" sz="2400" dirty="0">
                <a:solidFill>
                  <a:schemeClr val="bg1"/>
                </a:solidFill>
                <a:latin typeface="Arial (Body)"/>
              </a:rPr>
              <a:t> </a:t>
            </a:r>
            <a:r>
              <a:rPr lang="en-US" sz="2400" dirty="0" err="1">
                <a:solidFill>
                  <a:schemeClr val="bg1"/>
                </a:solidFill>
                <a:latin typeface="Arial (Body)"/>
              </a:rPr>
              <a:t>nổi</a:t>
            </a:r>
            <a:r>
              <a:rPr lang="en-US" sz="2400" dirty="0">
                <a:solidFill>
                  <a:schemeClr val="bg1"/>
                </a:solidFill>
                <a:latin typeface="Arial (Body)"/>
              </a:rPr>
              <a:t> </a:t>
            </a:r>
            <a:r>
              <a:rPr lang="en-US" sz="2400" dirty="0" err="1">
                <a:solidFill>
                  <a:schemeClr val="bg1"/>
                </a:solidFill>
                <a:latin typeface="Arial (Body)"/>
              </a:rPr>
              <a:t>bật</a:t>
            </a:r>
            <a:r>
              <a:rPr lang="en-US" sz="2400" dirty="0">
                <a:solidFill>
                  <a:schemeClr val="bg1"/>
                </a:solidFill>
                <a:latin typeface="Arial (Body)"/>
              </a:rPr>
              <a:t> </a:t>
            </a:r>
            <a:r>
              <a:rPr lang="en-US" sz="2400" dirty="0" err="1">
                <a:solidFill>
                  <a:schemeClr val="bg1"/>
                </a:solidFill>
                <a:latin typeface="Arial (Body)"/>
              </a:rPr>
              <a:t>hình</a:t>
            </a:r>
            <a:r>
              <a:rPr lang="en-US" sz="2400" dirty="0">
                <a:solidFill>
                  <a:schemeClr val="bg1"/>
                </a:solidFill>
                <a:latin typeface="Arial (Body)"/>
              </a:rPr>
              <a:t> </a:t>
            </a:r>
            <a:r>
              <a:rPr lang="en-US" sz="2400" dirty="0" err="1">
                <a:solidFill>
                  <a:schemeClr val="bg1"/>
                </a:solidFill>
                <a:latin typeface="Arial (Body)"/>
              </a:rPr>
              <a:t>ảnh</a:t>
            </a:r>
            <a:r>
              <a:rPr lang="en-US" sz="2400" dirty="0">
                <a:solidFill>
                  <a:schemeClr val="bg1"/>
                </a:solidFill>
                <a:latin typeface="Arial (Body)"/>
              </a:rPr>
              <a:t> </a:t>
            </a:r>
            <a:r>
              <a:rPr lang="en-US" sz="2400" dirty="0" err="1">
                <a:solidFill>
                  <a:schemeClr val="bg1"/>
                </a:solidFill>
                <a:latin typeface="Arial (Body)"/>
              </a:rPr>
              <a:t>và</a:t>
            </a:r>
            <a:r>
              <a:rPr lang="en-US" sz="2400" dirty="0">
                <a:solidFill>
                  <a:schemeClr val="bg1"/>
                </a:solidFill>
                <a:latin typeface="Arial (Body)"/>
              </a:rPr>
              <a:t> </a:t>
            </a:r>
            <a:r>
              <a:rPr lang="en-US" sz="2400" dirty="0" err="1">
                <a:solidFill>
                  <a:schemeClr val="bg1"/>
                </a:solidFill>
                <a:latin typeface="Arial (Body)"/>
              </a:rPr>
              <a:t>vị</a:t>
            </a:r>
            <a:r>
              <a:rPr lang="en-US" sz="2400" dirty="0">
                <a:solidFill>
                  <a:schemeClr val="bg1"/>
                </a:solidFill>
                <a:latin typeface="Arial (Body)"/>
              </a:rPr>
              <a:t> </a:t>
            </a:r>
            <a:r>
              <a:rPr lang="en-US" sz="2400" dirty="0" err="1">
                <a:solidFill>
                  <a:schemeClr val="bg1"/>
                </a:solidFill>
                <a:latin typeface="Arial (Body)"/>
              </a:rPr>
              <a:t>thế</a:t>
            </a:r>
            <a:r>
              <a:rPr lang="vi-VN" sz="2400" dirty="0">
                <a:solidFill>
                  <a:schemeClr val="bg1"/>
                </a:solidFill>
                <a:latin typeface="Arial (Body)"/>
              </a:rPr>
              <a:t> </a:t>
            </a:r>
            <a:r>
              <a:rPr lang="en-US" sz="2400" dirty="0" err="1">
                <a:solidFill>
                  <a:schemeClr val="bg1"/>
                </a:solidFill>
                <a:latin typeface="Arial (Body)"/>
              </a:rPr>
              <a:t>Việt</a:t>
            </a:r>
            <a:r>
              <a:rPr lang="en-US" sz="2400" dirty="0">
                <a:solidFill>
                  <a:schemeClr val="bg1"/>
                </a:solidFill>
                <a:latin typeface="Arial (Body)"/>
              </a:rPr>
              <a:t> Nam</a:t>
            </a:r>
            <a:endParaRPr lang="vi-VN" sz="2400" dirty="0">
              <a:solidFill>
                <a:schemeClr val="bg1"/>
              </a:solidFill>
              <a:latin typeface="Arial (Body)"/>
            </a:endParaRPr>
          </a:p>
          <a:p>
            <a:pPr marL="0" indent="0">
              <a:buNone/>
            </a:pPr>
            <a:r>
              <a:rPr lang="vi-VN" sz="2400" dirty="0">
                <a:latin typeface="Arial (Body)"/>
              </a:rPr>
              <a:t>    </a:t>
            </a:r>
            <a:r>
              <a:rPr lang="vi-VN" sz="2400" dirty="0">
                <a:solidFill>
                  <a:srgbClr val="FF0000"/>
                </a:solidFill>
                <a:latin typeface="Arial (Body)"/>
              </a:rPr>
              <a:t>Thông tin đối ngoại phải làm nổi vị thế Việt Nam</a:t>
            </a:r>
            <a:endParaRPr lang="en-US" sz="2400" dirty="0">
              <a:solidFill>
                <a:srgbClr val="FF0000"/>
              </a:solidFill>
              <a:latin typeface="Arial (Body)"/>
            </a:endParaRPr>
          </a:p>
        </p:txBody>
      </p:sp>
      <p:sp>
        <p:nvSpPr>
          <p:cNvPr id="18" name="Oval 17">
            <a:extLst>
              <a:ext uri="{FF2B5EF4-FFF2-40B4-BE49-F238E27FC236}">
                <a16:creationId xmlns:a16="http://schemas.microsoft.com/office/drawing/2014/main" id="{3497B0E0-7160-A9D4-F208-65D78ECB197C}"/>
              </a:ext>
            </a:extLst>
          </p:cNvPr>
          <p:cNvSpPr/>
          <p:nvPr/>
        </p:nvSpPr>
        <p:spPr>
          <a:xfrm>
            <a:off x="771614" y="236429"/>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19" name="Oval 18">
            <a:extLst>
              <a:ext uri="{FF2B5EF4-FFF2-40B4-BE49-F238E27FC236}">
                <a16:creationId xmlns:a16="http://schemas.microsoft.com/office/drawing/2014/main" id="{CB80DE76-F73F-D150-4130-78ABB4E4D6FC}"/>
              </a:ext>
            </a:extLst>
          </p:cNvPr>
          <p:cNvSpPr/>
          <p:nvPr/>
        </p:nvSpPr>
        <p:spPr>
          <a:xfrm>
            <a:off x="915630" y="380445"/>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20" name="Rectangle 19">
            <a:extLst>
              <a:ext uri="{FF2B5EF4-FFF2-40B4-BE49-F238E27FC236}">
                <a16:creationId xmlns:a16="http://schemas.microsoft.com/office/drawing/2014/main" id="{C8E79BE8-AC54-9C56-7826-0F36BDDE7128}"/>
              </a:ext>
            </a:extLst>
          </p:cNvPr>
          <p:cNvSpPr/>
          <p:nvPr/>
        </p:nvSpPr>
        <p:spPr>
          <a:xfrm>
            <a:off x="-31103" y="680602"/>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
        <p:nvSpPr>
          <p:cNvPr id="4" name="TextBox 3">
            <a:extLst>
              <a:ext uri="{FF2B5EF4-FFF2-40B4-BE49-F238E27FC236}">
                <a16:creationId xmlns:a16="http://schemas.microsoft.com/office/drawing/2014/main" id="{8046634F-0239-D92A-AA4B-FD9B001BA7FC}"/>
              </a:ext>
            </a:extLst>
          </p:cNvPr>
          <p:cNvSpPr txBox="1"/>
          <p:nvPr/>
        </p:nvSpPr>
        <p:spPr>
          <a:xfrm>
            <a:off x="1713886" y="758621"/>
            <a:ext cx="4864963" cy="523220"/>
          </a:xfrm>
          <a:prstGeom prst="rect">
            <a:avLst/>
          </a:prstGeom>
          <a:noFill/>
        </p:spPr>
        <p:txBody>
          <a:bodyPr wrap="square" rtlCol="0">
            <a:spAutoFit/>
          </a:bodyPr>
          <a:lstStyle/>
          <a:p>
            <a:r>
              <a:rPr lang="vi-VN" sz="2800" dirty="0">
                <a:solidFill>
                  <a:schemeClr val="bg1"/>
                </a:solidFill>
              </a:rPr>
              <a:t>Kết ngắn một số Tít sau</a:t>
            </a:r>
            <a:endParaRPr lang="en-US" sz="2800" dirty="0"/>
          </a:p>
        </p:txBody>
      </p:sp>
    </p:spTree>
    <p:extLst>
      <p:ext uri="{BB962C8B-B14F-4D97-AF65-F5344CB8AC3E}">
        <p14:creationId xmlns:p14="http://schemas.microsoft.com/office/powerpoint/2010/main" val="258634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2DE135-9602-C50D-0C1A-0BF4B1A84EF2}"/>
              </a:ext>
            </a:extLst>
          </p:cNvPr>
          <p:cNvPicPr>
            <a:picLocks noChangeAspect="1"/>
          </p:cNvPicPr>
          <p:nvPr/>
        </p:nvPicPr>
        <p:blipFill>
          <a:blip r:embed="rId2"/>
          <a:stretch>
            <a:fillRect/>
          </a:stretch>
        </p:blipFill>
        <p:spPr>
          <a:xfrm>
            <a:off x="0" y="-4509"/>
            <a:ext cx="12192000" cy="6862509"/>
          </a:xfrm>
          <a:prstGeom prst="rect">
            <a:avLst/>
          </a:prstGeom>
        </p:spPr>
      </p:pic>
      <p:sp>
        <p:nvSpPr>
          <p:cNvPr id="2" name="Title 1">
            <a:extLst>
              <a:ext uri="{FF2B5EF4-FFF2-40B4-BE49-F238E27FC236}">
                <a16:creationId xmlns:a16="http://schemas.microsoft.com/office/drawing/2014/main" id="{52951ED9-D604-21ED-F431-0A27061B5E46}"/>
              </a:ext>
            </a:extLst>
          </p:cNvPr>
          <p:cNvSpPr>
            <a:spLocks noGrp="1"/>
          </p:cNvSpPr>
          <p:nvPr>
            <p:ph type="title"/>
          </p:nvPr>
        </p:nvSpPr>
        <p:spPr>
          <a:xfrm>
            <a:off x="1523984" y="1054121"/>
            <a:ext cx="9465131" cy="1184111"/>
          </a:xfrm>
        </p:spPr>
        <p:txBody>
          <a:bodyPr>
            <a:normAutofit/>
          </a:bodyPr>
          <a:lstStyle/>
          <a:p>
            <a:r>
              <a:rPr lang="vi-VN" sz="3700" dirty="0">
                <a:solidFill>
                  <a:schemeClr val="bg1"/>
                </a:solidFill>
              </a:rPr>
              <a:t>V. THÀNH PHẦN CƠ BẢN CỦA MỘT BÀI VIẾT</a:t>
            </a:r>
            <a:endParaRPr lang="en-US" sz="3700" dirty="0">
              <a:solidFill>
                <a:schemeClr val="bg1"/>
              </a:solidFill>
            </a:endParaRPr>
          </a:p>
        </p:txBody>
      </p:sp>
      <p:sp>
        <p:nvSpPr>
          <p:cNvPr id="3" name="Content Placeholder 2">
            <a:extLst>
              <a:ext uri="{FF2B5EF4-FFF2-40B4-BE49-F238E27FC236}">
                <a16:creationId xmlns:a16="http://schemas.microsoft.com/office/drawing/2014/main" id="{FB78AACC-96C0-0397-88BE-6C23AF1DA795}"/>
              </a:ext>
            </a:extLst>
          </p:cNvPr>
          <p:cNvSpPr>
            <a:spLocks noGrp="1"/>
          </p:cNvSpPr>
          <p:nvPr>
            <p:ph idx="1"/>
          </p:nvPr>
        </p:nvSpPr>
        <p:spPr>
          <a:xfrm>
            <a:off x="1524000" y="2399099"/>
            <a:ext cx="9465564" cy="3400969"/>
          </a:xfrm>
        </p:spPr>
        <p:txBody>
          <a:bodyPr>
            <a:normAutofit/>
          </a:bodyPr>
          <a:lstStyle/>
          <a:p>
            <a:r>
              <a:rPr lang="vi-VN" sz="2000" b="1" dirty="0">
                <a:solidFill>
                  <a:schemeClr val="bg1"/>
                </a:solidFill>
              </a:rPr>
              <a:t>1. Tít – headline: là thành tố quan trọng nhất trong tin bài của tờ báo</a:t>
            </a:r>
          </a:p>
          <a:p>
            <a:pPr>
              <a:buFont typeface="Wingdings" panose="05000000000000000000" pitchFamily="2" charset="2"/>
              <a:buChar char="v"/>
            </a:pPr>
            <a:r>
              <a:rPr lang="vi-VN" sz="2000" b="1" i="1" dirty="0">
                <a:solidFill>
                  <a:schemeClr val="bg1"/>
                </a:solidFill>
              </a:rPr>
              <a:t>Chức năng chủ yếu: Thu hút sự chú ý, cung cấp thông tin chính nhanh chóng, tổ chức trang báo, sắp xếp thông tin và giúp đọc giả lựa chọn bài.</a:t>
            </a:r>
            <a:r>
              <a:rPr lang="vi-VN" sz="2000" dirty="0">
                <a:solidFill>
                  <a:schemeClr val="bg1"/>
                </a:solidFill>
              </a:rPr>
              <a:t> </a:t>
            </a:r>
          </a:p>
          <a:p>
            <a:pPr>
              <a:buFont typeface="Wingdings" panose="05000000000000000000" pitchFamily="2" charset="2"/>
              <a:buChar char="v"/>
            </a:pPr>
            <a:r>
              <a:rPr lang="vi-VN" sz="2000" b="1" i="1" dirty="0">
                <a:solidFill>
                  <a:schemeClr val="bg1"/>
                </a:solidFill>
              </a:rPr>
              <a:t>Tít phải đáp ứng được tiêu chí: </a:t>
            </a:r>
          </a:p>
          <a:p>
            <a:pPr>
              <a:buFont typeface="Wingdings" panose="05000000000000000000" pitchFamily="2" charset="2"/>
              <a:buChar char="ü"/>
            </a:pPr>
            <a:r>
              <a:rPr lang="vi-VN" sz="2000" dirty="0">
                <a:solidFill>
                  <a:schemeClr val="bg1"/>
                </a:solidFill>
              </a:rPr>
              <a:t>Ngắn, mạnh, trực tiếp,</a:t>
            </a:r>
          </a:p>
          <a:p>
            <a:pPr>
              <a:buFont typeface="Wingdings" panose="05000000000000000000" pitchFamily="2" charset="2"/>
              <a:buChar char="ü"/>
            </a:pPr>
            <a:r>
              <a:rPr lang="vi-VN" sz="2000" dirty="0">
                <a:solidFill>
                  <a:schemeClr val="bg1"/>
                </a:solidFill>
              </a:rPr>
              <a:t> Dễ hiểu</a:t>
            </a:r>
          </a:p>
          <a:p>
            <a:pPr>
              <a:buFont typeface="Wingdings" panose="05000000000000000000" pitchFamily="2" charset="2"/>
              <a:buChar char="ü"/>
            </a:pPr>
            <a:r>
              <a:rPr lang="vi-VN" sz="2000" dirty="0">
                <a:solidFill>
                  <a:schemeClr val="bg1"/>
                </a:solidFill>
              </a:rPr>
              <a:t>Chính xác, trung thực</a:t>
            </a:r>
          </a:p>
          <a:p>
            <a:pPr>
              <a:buFont typeface="Wingdings" panose="05000000000000000000" pitchFamily="2" charset="2"/>
              <a:buChar char="ü"/>
            </a:pPr>
            <a:r>
              <a:rPr lang="vi-VN" sz="2000" dirty="0">
                <a:solidFill>
                  <a:schemeClr val="bg1"/>
                </a:solidFill>
              </a:rPr>
              <a:t>Thích hợp và độc đáo.</a:t>
            </a:r>
          </a:p>
          <a:p>
            <a:pPr>
              <a:buFont typeface="Wingdings" panose="05000000000000000000" pitchFamily="2" charset="2"/>
              <a:buChar char="v"/>
            </a:pPr>
            <a:endParaRPr lang="en-US" sz="2000" dirty="0">
              <a:solidFill>
                <a:schemeClr val="bg1"/>
              </a:solidFill>
            </a:endParaRPr>
          </a:p>
        </p:txBody>
      </p:sp>
    </p:spTree>
    <p:extLst>
      <p:ext uri="{BB962C8B-B14F-4D97-AF65-F5344CB8AC3E}">
        <p14:creationId xmlns:p14="http://schemas.microsoft.com/office/powerpoint/2010/main" val="3614679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D874C9-6E3E-FD2C-C3BE-78972F761061}"/>
              </a:ext>
            </a:extLst>
          </p:cNvPr>
          <p:cNvPicPr>
            <a:picLocks noChangeAspect="1"/>
          </p:cNvPicPr>
          <p:nvPr/>
        </p:nvPicPr>
        <p:blipFill>
          <a:blip r:embed="rId2"/>
          <a:stretch>
            <a:fillRect/>
          </a:stretch>
        </p:blipFill>
        <p:spPr>
          <a:xfrm>
            <a:off x="0" y="-4509"/>
            <a:ext cx="12192000" cy="6862509"/>
          </a:xfrm>
          <a:prstGeom prst="rect">
            <a:avLst/>
          </a:prstGeom>
        </p:spPr>
      </p:pic>
      <p:sp>
        <p:nvSpPr>
          <p:cNvPr id="2" name="Title 1">
            <a:extLst>
              <a:ext uri="{FF2B5EF4-FFF2-40B4-BE49-F238E27FC236}">
                <a16:creationId xmlns:a16="http://schemas.microsoft.com/office/drawing/2014/main" id="{FBE23C3F-EC97-68FE-189D-6D861279E9C8}"/>
              </a:ext>
            </a:extLst>
          </p:cNvPr>
          <p:cNvSpPr>
            <a:spLocks noGrp="1"/>
          </p:cNvSpPr>
          <p:nvPr>
            <p:ph type="title"/>
          </p:nvPr>
        </p:nvSpPr>
        <p:spPr>
          <a:xfrm>
            <a:off x="838200" y="631825"/>
            <a:ext cx="10515600" cy="1325563"/>
          </a:xfrm>
        </p:spPr>
        <p:txBody>
          <a:bodyPr>
            <a:normAutofit/>
          </a:bodyPr>
          <a:lstStyle/>
          <a:p>
            <a:r>
              <a:rPr lang="vi-VN" dirty="0">
                <a:solidFill>
                  <a:schemeClr val="bg1"/>
                </a:solidFill>
              </a:rPr>
              <a:t>V. THÀNH PHẦN CƠ BẢN CỦA MỘT BÀI VIẾT</a:t>
            </a:r>
            <a:endParaRPr lang="en-US" dirty="0">
              <a:solidFill>
                <a:schemeClr val="bg1"/>
              </a:solidFill>
            </a:endParaRPr>
          </a:p>
        </p:txBody>
      </p:sp>
      <p:sp>
        <p:nvSpPr>
          <p:cNvPr id="3" name="Content Placeholder 2">
            <a:extLst>
              <a:ext uri="{FF2B5EF4-FFF2-40B4-BE49-F238E27FC236}">
                <a16:creationId xmlns:a16="http://schemas.microsoft.com/office/drawing/2014/main" id="{320CF0E6-10C7-664F-5A9A-C89F4BAD6259}"/>
              </a:ext>
            </a:extLst>
          </p:cNvPr>
          <p:cNvSpPr>
            <a:spLocks noGrp="1"/>
          </p:cNvSpPr>
          <p:nvPr>
            <p:ph idx="1"/>
          </p:nvPr>
        </p:nvSpPr>
        <p:spPr>
          <a:xfrm>
            <a:off x="838200" y="2057400"/>
            <a:ext cx="10515600" cy="3871762"/>
          </a:xfrm>
        </p:spPr>
        <p:txBody>
          <a:bodyPr>
            <a:normAutofit/>
          </a:bodyPr>
          <a:lstStyle/>
          <a:p>
            <a:r>
              <a:rPr lang="vi-VN" sz="2400" dirty="0">
                <a:solidFill>
                  <a:schemeClr val="bg1"/>
                </a:solidFill>
              </a:rPr>
              <a:t>Nội dung tít có gì:</a:t>
            </a:r>
          </a:p>
          <a:p>
            <a:pPr marL="0" indent="0">
              <a:buNone/>
            </a:pPr>
            <a:r>
              <a:rPr lang="vi-VN" sz="2400" dirty="0">
                <a:solidFill>
                  <a:schemeClr val="bg1"/>
                </a:solidFill>
              </a:rPr>
              <a:t> - </a:t>
            </a:r>
            <a:r>
              <a:rPr lang="en-US" sz="2400" dirty="0" err="1">
                <a:solidFill>
                  <a:schemeClr val="bg1"/>
                </a:solidFill>
              </a:rPr>
              <a:t>Nội</a:t>
            </a:r>
            <a:r>
              <a:rPr lang="en-US" sz="2400" dirty="0">
                <a:solidFill>
                  <a:schemeClr val="bg1"/>
                </a:solidFill>
              </a:rPr>
              <a:t> dung </a:t>
            </a:r>
            <a:r>
              <a:rPr lang="en-US" sz="2400" dirty="0" err="1">
                <a:solidFill>
                  <a:schemeClr val="bg1"/>
                </a:solidFill>
              </a:rPr>
              <a:t>tít</a:t>
            </a:r>
            <a:r>
              <a:rPr lang="en-US" sz="2400" dirty="0">
                <a:solidFill>
                  <a:schemeClr val="bg1"/>
                </a:solidFill>
              </a:rPr>
              <a:t> </a:t>
            </a:r>
            <a:r>
              <a:rPr lang="en-US" sz="2400" dirty="0" err="1">
                <a:solidFill>
                  <a:schemeClr val="bg1"/>
                </a:solidFill>
              </a:rPr>
              <a:t>báo</a:t>
            </a:r>
            <a:r>
              <a:rPr lang="en-US" sz="2400" dirty="0">
                <a:solidFill>
                  <a:schemeClr val="bg1"/>
                </a:solidFill>
              </a:rPr>
              <a:t> </a:t>
            </a:r>
            <a:r>
              <a:rPr lang="en-US" sz="2400" dirty="0" err="1">
                <a:solidFill>
                  <a:schemeClr val="bg1"/>
                </a:solidFill>
              </a:rPr>
              <a:t>trực</a:t>
            </a:r>
            <a:r>
              <a:rPr lang="en-US" sz="2400" dirty="0">
                <a:solidFill>
                  <a:schemeClr val="bg1"/>
                </a:solidFill>
              </a:rPr>
              <a:t> </a:t>
            </a:r>
            <a:r>
              <a:rPr lang="en-US" sz="2400" dirty="0" err="1">
                <a:solidFill>
                  <a:schemeClr val="bg1"/>
                </a:solidFill>
              </a:rPr>
              <a:t>tuyến</a:t>
            </a:r>
            <a:r>
              <a:rPr lang="en-US" sz="2400" dirty="0">
                <a:solidFill>
                  <a:schemeClr val="bg1"/>
                </a:solidFill>
              </a:rPr>
              <a:t> ở </a:t>
            </a:r>
            <a:r>
              <a:rPr lang="en-US" sz="2400" dirty="0" err="1">
                <a:solidFill>
                  <a:schemeClr val="bg1"/>
                </a:solidFill>
              </a:rPr>
              <a:t>các</a:t>
            </a:r>
            <a:r>
              <a:rPr lang="en-US" sz="2400" dirty="0">
                <a:solidFill>
                  <a:schemeClr val="bg1"/>
                </a:solidFill>
              </a:rPr>
              <a:t> </a:t>
            </a:r>
            <a:r>
              <a:rPr lang="en-US" sz="2400" dirty="0" err="1">
                <a:solidFill>
                  <a:schemeClr val="bg1"/>
                </a:solidFill>
              </a:rPr>
              <a:t>dạng</a:t>
            </a:r>
            <a:r>
              <a:rPr lang="en-US" sz="2400" dirty="0">
                <a:solidFill>
                  <a:schemeClr val="bg1"/>
                </a:solidFill>
              </a:rPr>
              <a:t> tin </a:t>
            </a:r>
            <a:r>
              <a:rPr lang="en-US" sz="2400" dirty="0" err="1">
                <a:solidFill>
                  <a:schemeClr val="bg1"/>
                </a:solidFill>
              </a:rPr>
              <a:t>bài</a:t>
            </a:r>
            <a:r>
              <a:rPr lang="en-US" sz="2400" dirty="0">
                <a:solidFill>
                  <a:schemeClr val="bg1"/>
                </a:solidFill>
              </a:rPr>
              <a:t> </a:t>
            </a:r>
            <a:r>
              <a:rPr lang="en-US" sz="2400" dirty="0" err="1">
                <a:solidFill>
                  <a:schemeClr val="bg1"/>
                </a:solidFill>
              </a:rPr>
              <a:t>có</a:t>
            </a:r>
            <a:r>
              <a:rPr lang="vi-VN" sz="2400" dirty="0">
                <a:solidFill>
                  <a:schemeClr val="bg1"/>
                </a:solidFill>
              </a:rPr>
              <a:t> t</a:t>
            </a:r>
            <a:r>
              <a:rPr lang="en-US" sz="2400" dirty="0" err="1">
                <a:solidFill>
                  <a:schemeClr val="bg1"/>
                </a:solidFill>
              </a:rPr>
              <a:t>ính</a:t>
            </a:r>
            <a:r>
              <a:rPr lang="en-US" sz="2400" dirty="0">
                <a:solidFill>
                  <a:schemeClr val="bg1"/>
                </a:solidFill>
              </a:rPr>
              <a:t> </a:t>
            </a:r>
            <a:r>
              <a:rPr lang="en-US" sz="2400" dirty="0" err="1">
                <a:solidFill>
                  <a:schemeClr val="bg1"/>
                </a:solidFill>
              </a:rPr>
              <a:t>thông</a:t>
            </a:r>
            <a:r>
              <a:rPr lang="en-US" sz="2400" dirty="0">
                <a:solidFill>
                  <a:schemeClr val="bg1"/>
                </a:solidFill>
              </a:rPr>
              <a:t> </a:t>
            </a:r>
            <a:r>
              <a:rPr lang="en-US" sz="2400" dirty="0" err="1">
                <a:solidFill>
                  <a:schemeClr val="bg1"/>
                </a:solidFill>
              </a:rPr>
              <a:t>tấn</a:t>
            </a:r>
            <a:r>
              <a:rPr lang="en-US" sz="2400" dirty="0">
                <a:solidFill>
                  <a:schemeClr val="bg1"/>
                </a:solidFill>
              </a:rPr>
              <a:t> </a:t>
            </a:r>
            <a:r>
              <a:rPr lang="en-US" sz="2400" dirty="0" err="1">
                <a:solidFill>
                  <a:schemeClr val="bg1"/>
                </a:solidFill>
              </a:rPr>
              <a:t>thƣờng</a:t>
            </a:r>
            <a:r>
              <a:rPr lang="en-US" sz="2400" dirty="0">
                <a:solidFill>
                  <a:schemeClr val="bg1"/>
                </a:solidFill>
              </a:rPr>
              <a:t> </a:t>
            </a:r>
            <a:r>
              <a:rPr lang="en-US" sz="2400" dirty="0" err="1">
                <a:solidFill>
                  <a:schemeClr val="bg1"/>
                </a:solidFill>
              </a:rPr>
              <a:t>trả</a:t>
            </a:r>
            <a:r>
              <a:rPr lang="en-US" sz="2400" dirty="0">
                <a:solidFill>
                  <a:schemeClr val="bg1"/>
                </a:solidFill>
              </a:rPr>
              <a:t> </a:t>
            </a:r>
            <a:r>
              <a:rPr lang="en-US" sz="2400" dirty="0" err="1">
                <a:solidFill>
                  <a:schemeClr val="bg1"/>
                </a:solidFill>
              </a:rPr>
              <a:t>lời</a:t>
            </a:r>
            <a:r>
              <a:rPr lang="en-US" sz="2400" dirty="0">
                <a:solidFill>
                  <a:schemeClr val="bg1"/>
                </a:solidFill>
              </a:rPr>
              <a:t> 2 </a:t>
            </a:r>
            <a:r>
              <a:rPr lang="en-US" sz="2400" dirty="0" err="1">
                <a:solidFill>
                  <a:schemeClr val="bg1"/>
                </a:solidFill>
              </a:rPr>
              <a:t>câu</a:t>
            </a:r>
            <a:r>
              <a:rPr lang="en-US" sz="2400" dirty="0">
                <a:solidFill>
                  <a:schemeClr val="bg1"/>
                </a:solidFill>
              </a:rPr>
              <a:t> </a:t>
            </a:r>
            <a:r>
              <a:rPr lang="en-US" sz="2400" dirty="0" err="1">
                <a:solidFill>
                  <a:schemeClr val="bg1"/>
                </a:solidFill>
              </a:rPr>
              <a:t>hỏi</a:t>
            </a:r>
            <a:r>
              <a:rPr lang="en-US" sz="2400" dirty="0">
                <a:solidFill>
                  <a:schemeClr val="bg1"/>
                </a:solidFill>
              </a:rPr>
              <a:t> </a:t>
            </a:r>
            <a:r>
              <a:rPr lang="en-US" sz="2400" dirty="0" err="1">
                <a:solidFill>
                  <a:schemeClr val="bg1"/>
                </a:solidFill>
              </a:rPr>
              <a:t>chủ</a:t>
            </a:r>
            <a:r>
              <a:rPr lang="en-US" sz="2400" dirty="0">
                <a:solidFill>
                  <a:schemeClr val="bg1"/>
                </a:solidFill>
              </a:rPr>
              <a:t> </a:t>
            </a:r>
            <a:r>
              <a:rPr lang="en-US" sz="2400" dirty="0" err="1">
                <a:solidFill>
                  <a:schemeClr val="bg1"/>
                </a:solidFill>
              </a:rPr>
              <a:t>yếu</a:t>
            </a:r>
            <a:r>
              <a:rPr lang="en-US" sz="2400" dirty="0">
                <a:solidFill>
                  <a:schemeClr val="bg1"/>
                </a:solidFill>
              </a:rPr>
              <a:t>:</a:t>
            </a:r>
            <a:r>
              <a:rPr lang="vi-VN" sz="2400" dirty="0">
                <a:solidFill>
                  <a:schemeClr val="bg1"/>
                </a:solidFill>
              </a:rPr>
              <a:t> </a:t>
            </a:r>
            <a:r>
              <a:rPr lang="en-US" sz="2400" b="1" dirty="0" err="1">
                <a:solidFill>
                  <a:schemeClr val="bg1"/>
                </a:solidFill>
              </a:rPr>
              <a:t>Cái</a:t>
            </a:r>
            <a:r>
              <a:rPr lang="en-US" sz="2400" b="1" dirty="0">
                <a:solidFill>
                  <a:schemeClr val="bg1"/>
                </a:solidFill>
              </a:rPr>
              <a:t> </a:t>
            </a:r>
            <a:r>
              <a:rPr lang="en-US" sz="2400" b="1" dirty="0" err="1">
                <a:solidFill>
                  <a:schemeClr val="bg1"/>
                </a:solidFill>
              </a:rPr>
              <a:t>gì</a:t>
            </a:r>
            <a:r>
              <a:rPr lang="en-US" sz="2400" b="1" dirty="0">
                <a:solidFill>
                  <a:schemeClr val="bg1"/>
                </a:solidFill>
              </a:rPr>
              <a:t>? </a:t>
            </a:r>
            <a:r>
              <a:rPr lang="en-US" sz="2400" b="1" dirty="0" err="1">
                <a:solidFill>
                  <a:schemeClr val="bg1"/>
                </a:solidFill>
              </a:rPr>
              <a:t>và</a:t>
            </a:r>
            <a:r>
              <a:rPr lang="en-US" sz="2400" b="1" dirty="0">
                <a:solidFill>
                  <a:schemeClr val="bg1"/>
                </a:solidFill>
              </a:rPr>
              <a:t> Ai?</a:t>
            </a:r>
            <a:endParaRPr lang="vi-VN" sz="2400" b="1" dirty="0">
              <a:solidFill>
                <a:schemeClr val="bg1"/>
              </a:solidFill>
            </a:endParaRPr>
          </a:p>
          <a:p>
            <a:pPr>
              <a:buFont typeface="Arial" panose="020B0604020202020204" pitchFamily="34" charset="0"/>
              <a:buChar char="•"/>
            </a:pPr>
            <a:r>
              <a:rPr lang="vi-VN" sz="2000" b="1" dirty="0">
                <a:solidFill>
                  <a:schemeClr val="bg1"/>
                </a:solidFill>
              </a:rPr>
              <a:t>Đề phòng dịch bệnh covid-19 bùng phát trở lại</a:t>
            </a:r>
          </a:p>
          <a:p>
            <a:pPr>
              <a:buFont typeface="Arial" panose="020B0604020202020204" pitchFamily="34" charset="0"/>
              <a:buChar char="•"/>
            </a:pPr>
            <a:r>
              <a:rPr lang="vi-VN" sz="2000" b="1" dirty="0">
                <a:solidFill>
                  <a:schemeClr val="bg1"/>
                </a:solidFill>
              </a:rPr>
              <a:t>Bộ giáo dục công bố điểm thi THPT cả nước</a:t>
            </a:r>
          </a:p>
          <a:p>
            <a:pPr>
              <a:buFont typeface="Arial" panose="020B0604020202020204" pitchFamily="34" charset="0"/>
              <a:buChar char="•"/>
            </a:pPr>
            <a:r>
              <a:rPr lang="vi-VN" sz="2000" b="1" dirty="0">
                <a:solidFill>
                  <a:schemeClr val="bg1"/>
                </a:solidFill>
              </a:rPr>
              <a:t>Triệt phá nhóm chuyên trộm cắp tài sản ở các trại heo tại H.Thống Nhất</a:t>
            </a:r>
          </a:p>
          <a:p>
            <a:pPr>
              <a:buFont typeface="Arial" panose="020B0604020202020204" pitchFamily="34" charset="0"/>
              <a:buChar char="•"/>
            </a:pPr>
            <a:r>
              <a:rPr lang="vi-VN" sz="2000" b="1" dirty="0">
                <a:solidFill>
                  <a:schemeClr val="bg1"/>
                </a:solidFill>
              </a:rPr>
              <a:t>Cụ bà hiến mái tóc cho bệnh nhân ung thư</a:t>
            </a:r>
          </a:p>
          <a:p>
            <a:pPr marL="0" indent="0">
              <a:buNone/>
            </a:pPr>
            <a:endParaRPr lang="vi-VN" sz="2400" b="1" dirty="0">
              <a:solidFill>
                <a:schemeClr val="bg1"/>
              </a:solidFill>
            </a:endParaRPr>
          </a:p>
        </p:txBody>
      </p:sp>
    </p:spTree>
    <p:extLst>
      <p:ext uri="{BB962C8B-B14F-4D97-AF65-F5344CB8AC3E}">
        <p14:creationId xmlns:p14="http://schemas.microsoft.com/office/powerpoint/2010/main" val="685860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B83DCD-F710-9D3F-153F-2B2776EFCB52}"/>
              </a:ext>
            </a:extLst>
          </p:cNvPr>
          <p:cNvPicPr>
            <a:picLocks noChangeAspect="1"/>
          </p:cNvPicPr>
          <p:nvPr/>
        </p:nvPicPr>
        <p:blipFill>
          <a:blip r:embed="rId2"/>
          <a:stretch>
            <a:fillRect/>
          </a:stretch>
        </p:blipFill>
        <p:spPr>
          <a:xfrm>
            <a:off x="0" y="-4509"/>
            <a:ext cx="12192000" cy="6862509"/>
          </a:xfrm>
          <a:prstGeom prst="rect">
            <a:avLst/>
          </a:prstGeom>
        </p:spPr>
      </p:pic>
      <p:sp>
        <p:nvSpPr>
          <p:cNvPr id="2" name="Title 1">
            <a:extLst>
              <a:ext uri="{FF2B5EF4-FFF2-40B4-BE49-F238E27FC236}">
                <a16:creationId xmlns:a16="http://schemas.microsoft.com/office/drawing/2014/main" id="{FBE23C3F-EC97-68FE-189D-6D861279E9C8}"/>
              </a:ext>
            </a:extLst>
          </p:cNvPr>
          <p:cNvSpPr>
            <a:spLocks noGrp="1"/>
          </p:cNvSpPr>
          <p:nvPr>
            <p:ph type="title"/>
          </p:nvPr>
        </p:nvSpPr>
        <p:spPr/>
        <p:txBody>
          <a:bodyPr>
            <a:normAutofit/>
          </a:bodyPr>
          <a:lstStyle/>
          <a:p>
            <a:r>
              <a:rPr lang="vi-VN" dirty="0">
                <a:solidFill>
                  <a:schemeClr val="bg1"/>
                </a:solidFill>
              </a:rPr>
              <a:t>V. THÀNH PHẦN CƠ BẢN CỦA MỘT BÀI VIẾT</a:t>
            </a:r>
            <a:endParaRPr lang="en-US" dirty="0">
              <a:solidFill>
                <a:schemeClr val="bg1"/>
              </a:solidFill>
            </a:endParaRPr>
          </a:p>
        </p:txBody>
      </p:sp>
      <p:sp>
        <p:nvSpPr>
          <p:cNvPr id="3" name="Content Placeholder 2">
            <a:extLst>
              <a:ext uri="{FF2B5EF4-FFF2-40B4-BE49-F238E27FC236}">
                <a16:creationId xmlns:a16="http://schemas.microsoft.com/office/drawing/2014/main" id="{320CF0E6-10C7-664F-5A9A-C89F4BAD6259}"/>
              </a:ext>
            </a:extLst>
          </p:cNvPr>
          <p:cNvSpPr>
            <a:spLocks noGrp="1"/>
          </p:cNvSpPr>
          <p:nvPr>
            <p:ph idx="1"/>
          </p:nvPr>
        </p:nvSpPr>
        <p:spPr/>
        <p:txBody>
          <a:bodyPr>
            <a:normAutofit/>
          </a:bodyPr>
          <a:lstStyle/>
          <a:p>
            <a:r>
              <a:rPr lang="vi-VN" sz="2500" dirty="0">
                <a:solidFill>
                  <a:schemeClr val="bg1"/>
                </a:solidFill>
              </a:rPr>
              <a:t>Nội dung tít có gì:</a:t>
            </a:r>
          </a:p>
          <a:p>
            <a:pPr marL="0" indent="0">
              <a:buNone/>
            </a:pPr>
            <a:r>
              <a:rPr lang="vi-VN" sz="2500" dirty="0">
                <a:solidFill>
                  <a:schemeClr val="bg1"/>
                </a:solidFill>
              </a:rPr>
              <a:t> - </a:t>
            </a:r>
            <a:r>
              <a:rPr lang="en-US" sz="2500" dirty="0" err="1">
                <a:solidFill>
                  <a:schemeClr val="bg1"/>
                </a:solidFill>
              </a:rPr>
              <a:t>Nội</a:t>
            </a:r>
            <a:r>
              <a:rPr lang="en-US" sz="2500" dirty="0">
                <a:solidFill>
                  <a:schemeClr val="bg1"/>
                </a:solidFill>
              </a:rPr>
              <a:t> dung </a:t>
            </a:r>
            <a:r>
              <a:rPr lang="en-US" sz="2500" dirty="0" err="1">
                <a:solidFill>
                  <a:schemeClr val="bg1"/>
                </a:solidFill>
              </a:rPr>
              <a:t>tít</a:t>
            </a:r>
            <a:r>
              <a:rPr lang="en-US" sz="2500" dirty="0">
                <a:solidFill>
                  <a:schemeClr val="bg1"/>
                </a:solidFill>
              </a:rPr>
              <a:t> </a:t>
            </a:r>
            <a:r>
              <a:rPr lang="en-US" sz="2500" dirty="0" err="1">
                <a:solidFill>
                  <a:schemeClr val="bg1"/>
                </a:solidFill>
              </a:rPr>
              <a:t>báo</a:t>
            </a:r>
            <a:r>
              <a:rPr lang="en-US" sz="2500" dirty="0">
                <a:solidFill>
                  <a:schemeClr val="bg1"/>
                </a:solidFill>
              </a:rPr>
              <a:t> </a:t>
            </a:r>
            <a:r>
              <a:rPr lang="en-US" sz="2500" dirty="0" err="1">
                <a:solidFill>
                  <a:schemeClr val="bg1"/>
                </a:solidFill>
              </a:rPr>
              <a:t>trực</a:t>
            </a:r>
            <a:r>
              <a:rPr lang="en-US" sz="2500" dirty="0">
                <a:solidFill>
                  <a:schemeClr val="bg1"/>
                </a:solidFill>
              </a:rPr>
              <a:t> </a:t>
            </a:r>
            <a:r>
              <a:rPr lang="en-US" sz="2500" dirty="0" err="1">
                <a:solidFill>
                  <a:schemeClr val="bg1"/>
                </a:solidFill>
              </a:rPr>
              <a:t>tuyến</a:t>
            </a:r>
            <a:r>
              <a:rPr lang="en-US" sz="2500" dirty="0">
                <a:solidFill>
                  <a:schemeClr val="bg1"/>
                </a:solidFill>
              </a:rPr>
              <a:t> ở </a:t>
            </a:r>
            <a:r>
              <a:rPr lang="en-US" sz="2500" dirty="0" err="1">
                <a:solidFill>
                  <a:schemeClr val="bg1"/>
                </a:solidFill>
              </a:rPr>
              <a:t>các</a:t>
            </a:r>
            <a:r>
              <a:rPr lang="en-US" sz="2500" dirty="0">
                <a:solidFill>
                  <a:schemeClr val="bg1"/>
                </a:solidFill>
              </a:rPr>
              <a:t> </a:t>
            </a:r>
            <a:r>
              <a:rPr lang="en-US" sz="2500" dirty="0" err="1">
                <a:solidFill>
                  <a:schemeClr val="bg1"/>
                </a:solidFill>
              </a:rPr>
              <a:t>dạng</a:t>
            </a:r>
            <a:r>
              <a:rPr lang="en-US" sz="2500" dirty="0">
                <a:solidFill>
                  <a:schemeClr val="bg1"/>
                </a:solidFill>
              </a:rPr>
              <a:t> tin </a:t>
            </a:r>
            <a:r>
              <a:rPr lang="en-US" sz="2500" dirty="0" err="1">
                <a:solidFill>
                  <a:schemeClr val="bg1"/>
                </a:solidFill>
              </a:rPr>
              <a:t>bài</a:t>
            </a:r>
            <a:r>
              <a:rPr lang="en-US" sz="2500" dirty="0">
                <a:solidFill>
                  <a:schemeClr val="bg1"/>
                </a:solidFill>
              </a:rPr>
              <a:t> </a:t>
            </a:r>
            <a:r>
              <a:rPr lang="en-US" sz="2500" dirty="0" err="1">
                <a:solidFill>
                  <a:schemeClr val="bg1"/>
                </a:solidFill>
              </a:rPr>
              <a:t>có</a:t>
            </a:r>
            <a:r>
              <a:rPr lang="vi-VN" sz="2500" dirty="0">
                <a:solidFill>
                  <a:schemeClr val="bg1"/>
                </a:solidFill>
              </a:rPr>
              <a:t> t</a:t>
            </a:r>
            <a:r>
              <a:rPr lang="en-US" sz="2500" dirty="0" err="1">
                <a:solidFill>
                  <a:schemeClr val="bg1"/>
                </a:solidFill>
              </a:rPr>
              <a:t>ính</a:t>
            </a:r>
            <a:r>
              <a:rPr lang="en-US" sz="2500" dirty="0">
                <a:solidFill>
                  <a:schemeClr val="bg1"/>
                </a:solidFill>
              </a:rPr>
              <a:t> </a:t>
            </a:r>
            <a:r>
              <a:rPr lang="en-US" sz="2500" dirty="0" err="1">
                <a:solidFill>
                  <a:schemeClr val="bg1"/>
                </a:solidFill>
              </a:rPr>
              <a:t>thông</a:t>
            </a:r>
            <a:r>
              <a:rPr lang="en-US" sz="2500" dirty="0">
                <a:solidFill>
                  <a:schemeClr val="bg1"/>
                </a:solidFill>
              </a:rPr>
              <a:t> </a:t>
            </a:r>
            <a:r>
              <a:rPr lang="en-US" sz="2500" dirty="0" err="1">
                <a:solidFill>
                  <a:schemeClr val="bg1"/>
                </a:solidFill>
              </a:rPr>
              <a:t>tấn</a:t>
            </a:r>
            <a:r>
              <a:rPr lang="en-US" sz="2500" dirty="0">
                <a:solidFill>
                  <a:schemeClr val="bg1"/>
                </a:solidFill>
              </a:rPr>
              <a:t> </a:t>
            </a:r>
            <a:r>
              <a:rPr lang="en-US" sz="2500" dirty="0" err="1">
                <a:solidFill>
                  <a:schemeClr val="bg1"/>
                </a:solidFill>
              </a:rPr>
              <a:t>th</a:t>
            </a:r>
            <a:r>
              <a:rPr lang="vi-VN" sz="2500" dirty="0">
                <a:solidFill>
                  <a:schemeClr val="bg1"/>
                </a:solidFill>
              </a:rPr>
              <a:t>ườ</a:t>
            </a:r>
            <a:r>
              <a:rPr lang="en-US" sz="2500" dirty="0">
                <a:solidFill>
                  <a:schemeClr val="bg1"/>
                </a:solidFill>
              </a:rPr>
              <a:t>ng </a:t>
            </a:r>
            <a:r>
              <a:rPr lang="en-US" sz="2500" dirty="0" err="1">
                <a:solidFill>
                  <a:schemeClr val="bg1"/>
                </a:solidFill>
              </a:rPr>
              <a:t>trả</a:t>
            </a:r>
            <a:r>
              <a:rPr lang="en-US" sz="2500" dirty="0">
                <a:solidFill>
                  <a:schemeClr val="bg1"/>
                </a:solidFill>
              </a:rPr>
              <a:t> </a:t>
            </a:r>
            <a:r>
              <a:rPr lang="en-US" sz="2500" dirty="0" err="1">
                <a:solidFill>
                  <a:schemeClr val="bg1"/>
                </a:solidFill>
              </a:rPr>
              <a:t>lời</a:t>
            </a:r>
            <a:r>
              <a:rPr lang="en-US" sz="2500" dirty="0">
                <a:solidFill>
                  <a:schemeClr val="bg1"/>
                </a:solidFill>
              </a:rPr>
              <a:t> 2 </a:t>
            </a:r>
            <a:r>
              <a:rPr lang="en-US" sz="2500" dirty="0" err="1">
                <a:solidFill>
                  <a:schemeClr val="bg1"/>
                </a:solidFill>
              </a:rPr>
              <a:t>câu</a:t>
            </a:r>
            <a:r>
              <a:rPr lang="en-US" sz="2500" dirty="0">
                <a:solidFill>
                  <a:schemeClr val="bg1"/>
                </a:solidFill>
              </a:rPr>
              <a:t> </a:t>
            </a:r>
            <a:r>
              <a:rPr lang="en-US" sz="2500" dirty="0" err="1">
                <a:solidFill>
                  <a:schemeClr val="bg1"/>
                </a:solidFill>
              </a:rPr>
              <a:t>hỏi</a:t>
            </a:r>
            <a:r>
              <a:rPr lang="en-US" sz="2500" dirty="0">
                <a:solidFill>
                  <a:schemeClr val="bg1"/>
                </a:solidFill>
              </a:rPr>
              <a:t> </a:t>
            </a:r>
            <a:r>
              <a:rPr lang="en-US" sz="2500" dirty="0" err="1">
                <a:solidFill>
                  <a:schemeClr val="bg1"/>
                </a:solidFill>
              </a:rPr>
              <a:t>chủ</a:t>
            </a:r>
            <a:r>
              <a:rPr lang="en-US" sz="2500" dirty="0">
                <a:solidFill>
                  <a:schemeClr val="bg1"/>
                </a:solidFill>
              </a:rPr>
              <a:t> </a:t>
            </a:r>
            <a:r>
              <a:rPr lang="en-US" sz="2500" dirty="0" err="1">
                <a:solidFill>
                  <a:schemeClr val="bg1"/>
                </a:solidFill>
              </a:rPr>
              <a:t>yếu</a:t>
            </a:r>
            <a:r>
              <a:rPr lang="en-US" sz="2500" dirty="0">
                <a:solidFill>
                  <a:schemeClr val="bg1"/>
                </a:solidFill>
              </a:rPr>
              <a:t>:</a:t>
            </a:r>
            <a:r>
              <a:rPr lang="vi-VN" sz="2500" dirty="0">
                <a:solidFill>
                  <a:schemeClr val="bg1"/>
                </a:solidFill>
              </a:rPr>
              <a:t> </a:t>
            </a:r>
            <a:r>
              <a:rPr lang="en-US" sz="2500" b="1" dirty="0" err="1">
                <a:solidFill>
                  <a:schemeClr val="bg1"/>
                </a:solidFill>
              </a:rPr>
              <a:t>Cái</a:t>
            </a:r>
            <a:r>
              <a:rPr lang="en-US" sz="2500" b="1" dirty="0">
                <a:solidFill>
                  <a:schemeClr val="bg1"/>
                </a:solidFill>
              </a:rPr>
              <a:t> </a:t>
            </a:r>
            <a:r>
              <a:rPr lang="en-US" sz="2500" b="1" dirty="0" err="1">
                <a:solidFill>
                  <a:schemeClr val="bg1"/>
                </a:solidFill>
              </a:rPr>
              <a:t>gì</a:t>
            </a:r>
            <a:r>
              <a:rPr lang="en-US" sz="2500" b="1" dirty="0">
                <a:solidFill>
                  <a:schemeClr val="bg1"/>
                </a:solidFill>
              </a:rPr>
              <a:t>? </a:t>
            </a:r>
            <a:r>
              <a:rPr lang="en-US" sz="2500" b="1" dirty="0" err="1">
                <a:solidFill>
                  <a:schemeClr val="bg1"/>
                </a:solidFill>
              </a:rPr>
              <a:t>và</a:t>
            </a:r>
            <a:r>
              <a:rPr lang="en-US" sz="2500" b="1" dirty="0">
                <a:solidFill>
                  <a:schemeClr val="bg1"/>
                </a:solidFill>
              </a:rPr>
              <a:t> Ai?</a:t>
            </a:r>
            <a:endParaRPr lang="vi-VN" sz="2500" b="1" dirty="0">
              <a:solidFill>
                <a:schemeClr val="bg1"/>
              </a:solidFill>
            </a:endParaRPr>
          </a:p>
          <a:p>
            <a:pPr>
              <a:buFont typeface="Arial" panose="020B0604020202020204" pitchFamily="34" charset="0"/>
              <a:buChar char="•"/>
            </a:pPr>
            <a:r>
              <a:rPr lang="vi-VN" sz="2500" b="1" dirty="0">
                <a:solidFill>
                  <a:srgbClr val="FF0000"/>
                </a:solidFill>
              </a:rPr>
              <a:t>Đề phòng </a:t>
            </a:r>
            <a:r>
              <a:rPr lang="vi-VN" sz="2500" b="1" dirty="0">
                <a:solidFill>
                  <a:schemeClr val="bg1"/>
                </a:solidFill>
              </a:rPr>
              <a:t>dịch bệnh covid-19 bùng phát trở lại</a:t>
            </a:r>
          </a:p>
          <a:p>
            <a:pPr>
              <a:buFont typeface="Arial" panose="020B0604020202020204" pitchFamily="34" charset="0"/>
              <a:buChar char="•"/>
            </a:pPr>
            <a:r>
              <a:rPr lang="vi-VN" sz="2500" b="1" dirty="0">
                <a:solidFill>
                  <a:schemeClr val="bg1"/>
                </a:solidFill>
              </a:rPr>
              <a:t>Bộ giáo dục</a:t>
            </a:r>
            <a:r>
              <a:rPr lang="vi-VN" sz="2500" b="1" dirty="0"/>
              <a:t> </a:t>
            </a:r>
            <a:r>
              <a:rPr lang="vi-VN" sz="2500" b="1" dirty="0">
                <a:solidFill>
                  <a:srgbClr val="FF0000"/>
                </a:solidFill>
              </a:rPr>
              <a:t>công bố </a:t>
            </a:r>
            <a:r>
              <a:rPr lang="vi-VN" sz="2500" b="1" dirty="0">
                <a:solidFill>
                  <a:schemeClr val="bg1"/>
                </a:solidFill>
              </a:rPr>
              <a:t>điểm thi THPT cả nước</a:t>
            </a:r>
          </a:p>
          <a:p>
            <a:pPr>
              <a:buFont typeface="Arial" panose="020B0604020202020204" pitchFamily="34" charset="0"/>
              <a:buChar char="•"/>
            </a:pPr>
            <a:r>
              <a:rPr lang="vi-VN" sz="2500" b="1" dirty="0">
                <a:solidFill>
                  <a:srgbClr val="FF0000"/>
                </a:solidFill>
              </a:rPr>
              <a:t>Triệt phá </a:t>
            </a:r>
            <a:r>
              <a:rPr lang="vi-VN" sz="2500" b="1" dirty="0">
                <a:solidFill>
                  <a:schemeClr val="bg1"/>
                </a:solidFill>
              </a:rPr>
              <a:t>nhóm chuyên trộm cắp tài sản ở các trại heo tại H.Thống Nhất</a:t>
            </a:r>
          </a:p>
          <a:p>
            <a:pPr>
              <a:buFont typeface="Arial" panose="020B0604020202020204" pitchFamily="34" charset="0"/>
              <a:buChar char="•"/>
            </a:pPr>
            <a:r>
              <a:rPr lang="vi-VN" sz="2500" b="1" dirty="0">
                <a:solidFill>
                  <a:schemeClr val="bg1"/>
                </a:solidFill>
              </a:rPr>
              <a:t>Cụ bà </a:t>
            </a:r>
            <a:r>
              <a:rPr lang="vi-VN" sz="2500" b="1" dirty="0">
                <a:solidFill>
                  <a:srgbClr val="FF0000"/>
                </a:solidFill>
              </a:rPr>
              <a:t>hiến</a:t>
            </a:r>
            <a:r>
              <a:rPr lang="vi-VN" sz="2500" b="1" dirty="0"/>
              <a:t> </a:t>
            </a:r>
            <a:r>
              <a:rPr lang="vi-VN" sz="2500" b="1" dirty="0">
                <a:solidFill>
                  <a:schemeClr val="bg1"/>
                </a:solidFill>
              </a:rPr>
              <a:t>mái tóc cho bệnh nhân ung thư</a:t>
            </a:r>
          </a:p>
          <a:p>
            <a:pPr marL="0" indent="0">
              <a:buNone/>
            </a:pPr>
            <a:endParaRPr lang="vi-VN" b="1" dirty="0"/>
          </a:p>
        </p:txBody>
      </p:sp>
    </p:spTree>
    <p:extLst>
      <p:ext uri="{BB962C8B-B14F-4D97-AF65-F5344CB8AC3E}">
        <p14:creationId xmlns:p14="http://schemas.microsoft.com/office/powerpoint/2010/main" val="5034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8575D23-8540-51C5-B029-1EDF4265887B}"/>
              </a:ext>
            </a:extLst>
          </p:cNvPr>
          <p:cNvPicPr>
            <a:picLocks noChangeAspect="1"/>
          </p:cNvPicPr>
          <p:nvPr/>
        </p:nvPicPr>
        <p:blipFill>
          <a:blip r:embed="rId2"/>
          <a:stretch>
            <a:fillRect/>
          </a:stretch>
        </p:blipFill>
        <p:spPr>
          <a:xfrm>
            <a:off x="0" y="-4509"/>
            <a:ext cx="12192000" cy="6862509"/>
          </a:xfrm>
          <a:prstGeom prst="rect">
            <a:avLst/>
          </a:prstGeom>
        </p:spPr>
      </p:pic>
      <p:sp>
        <p:nvSpPr>
          <p:cNvPr id="2" name="Title 1">
            <a:extLst>
              <a:ext uri="{FF2B5EF4-FFF2-40B4-BE49-F238E27FC236}">
                <a16:creationId xmlns:a16="http://schemas.microsoft.com/office/drawing/2014/main" id="{FBE23C3F-EC97-68FE-189D-6D861279E9C8}"/>
              </a:ext>
            </a:extLst>
          </p:cNvPr>
          <p:cNvSpPr>
            <a:spLocks noGrp="1"/>
          </p:cNvSpPr>
          <p:nvPr>
            <p:ph type="title"/>
          </p:nvPr>
        </p:nvSpPr>
        <p:spPr>
          <a:xfrm>
            <a:off x="958506" y="800392"/>
            <a:ext cx="10264697" cy="1212102"/>
          </a:xfrm>
        </p:spPr>
        <p:txBody>
          <a:bodyPr>
            <a:normAutofit/>
          </a:bodyPr>
          <a:lstStyle/>
          <a:p>
            <a:r>
              <a:rPr lang="vi-VN" sz="4000" dirty="0">
                <a:solidFill>
                  <a:srgbClr val="FFFFFF"/>
                </a:solidFill>
              </a:rPr>
              <a:t>V. THÀNH PHẦN CƠ BẢN CỦA MỘT BÀI VIẾT</a:t>
            </a:r>
            <a:endParaRPr lang="en-US" sz="4000" dirty="0">
              <a:solidFill>
                <a:srgbClr val="FFFFFF"/>
              </a:solidFill>
            </a:endParaRPr>
          </a:p>
        </p:txBody>
      </p:sp>
      <p:sp>
        <p:nvSpPr>
          <p:cNvPr id="3" name="Content Placeholder 2">
            <a:extLst>
              <a:ext uri="{FF2B5EF4-FFF2-40B4-BE49-F238E27FC236}">
                <a16:creationId xmlns:a16="http://schemas.microsoft.com/office/drawing/2014/main" id="{320CF0E6-10C7-664F-5A9A-C89F4BAD6259}"/>
              </a:ext>
            </a:extLst>
          </p:cNvPr>
          <p:cNvSpPr>
            <a:spLocks noGrp="1"/>
          </p:cNvSpPr>
          <p:nvPr>
            <p:ph idx="1"/>
          </p:nvPr>
        </p:nvSpPr>
        <p:spPr>
          <a:xfrm>
            <a:off x="1367624" y="2490436"/>
            <a:ext cx="9708995" cy="3567173"/>
          </a:xfrm>
        </p:spPr>
        <p:txBody>
          <a:bodyPr anchor="ctr">
            <a:normAutofit/>
          </a:bodyPr>
          <a:lstStyle/>
          <a:p>
            <a:r>
              <a:rPr lang="vi-VN" sz="2200" dirty="0">
                <a:solidFill>
                  <a:schemeClr val="bg1"/>
                </a:solidFill>
              </a:rPr>
              <a:t>Hình thức của tít thế nào</a:t>
            </a:r>
          </a:p>
          <a:p>
            <a:pPr marL="0" indent="0">
              <a:buNone/>
            </a:pPr>
            <a:r>
              <a:rPr lang="vi-VN" sz="2200" dirty="0">
                <a:solidFill>
                  <a:schemeClr val="bg1"/>
                </a:solidFill>
              </a:rPr>
              <a:t>Tít có thể là một câu ngắn (nhưng nên hạn chế dùng một câu có đầy đủ cụm chủ - vị). Tít đôi khi chỉ là một từ, một cụm từ nhưng dạng tít như thế rất hiếm.</a:t>
            </a:r>
          </a:p>
          <a:p>
            <a:pPr marL="0" indent="0">
              <a:buNone/>
            </a:pPr>
            <a:r>
              <a:rPr lang="vi-VN" sz="2200" dirty="0">
                <a:solidFill>
                  <a:schemeClr val="bg1"/>
                </a:solidFill>
              </a:rPr>
              <a:t> Cấu trúc tít cần đơn giản và trực diện, dùng câu ở thể chủ động, hạn chế dùng ở thể bị động.</a:t>
            </a:r>
          </a:p>
          <a:p>
            <a:pPr>
              <a:buFontTx/>
              <a:buChar char="-"/>
            </a:pPr>
            <a:r>
              <a:rPr lang="vi-VN" sz="2200" dirty="0">
                <a:solidFill>
                  <a:schemeClr val="bg1"/>
                </a:solidFill>
              </a:rPr>
              <a:t>Hạn chế dừng dấu chấm than, chấm hỏi</a:t>
            </a:r>
          </a:p>
          <a:p>
            <a:r>
              <a:rPr lang="vi-VN" sz="2200" b="1" dirty="0">
                <a:solidFill>
                  <a:schemeClr val="bg1"/>
                </a:solidFill>
              </a:rPr>
              <a:t>Độ dài của tít: </a:t>
            </a:r>
          </a:p>
          <a:p>
            <a:pPr marL="0" indent="0">
              <a:buNone/>
            </a:pPr>
            <a:r>
              <a:rPr lang="vi-VN" sz="2200" dirty="0">
                <a:solidFill>
                  <a:schemeClr val="bg1"/>
                </a:solidFill>
              </a:rPr>
              <a:t>- Nên giao động trong khoảng 2-12 chữ</a:t>
            </a:r>
            <a:endParaRPr lang="en-US" sz="2200" dirty="0">
              <a:solidFill>
                <a:schemeClr val="bg1"/>
              </a:solidFill>
            </a:endParaRPr>
          </a:p>
        </p:txBody>
      </p:sp>
    </p:spTree>
    <p:extLst>
      <p:ext uri="{BB962C8B-B14F-4D97-AF65-F5344CB8AC3E}">
        <p14:creationId xmlns:p14="http://schemas.microsoft.com/office/powerpoint/2010/main" val="1268478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51ED9-D604-21ED-F431-0A27061B5E46}"/>
              </a:ext>
            </a:extLst>
          </p:cNvPr>
          <p:cNvSpPr>
            <a:spLocks noGrp="1"/>
          </p:cNvSpPr>
          <p:nvPr>
            <p:ph type="title"/>
          </p:nvPr>
        </p:nvSpPr>
        <p:spPr>
          <a:xfrm>
            <a:off x="1006900" y="1188637"/>
            <a:ext cx="3141430" cy="4480726"/>
          </a:xfrm>
        </p:spPr>
        <p:txBody>
          <a:bodyPr>
            <a:normAutofit/>
          </a:bodyPr>
          <a:lstStyle/>
          <a:p>
            <a:r>
              <a:rPr lang="vi-VN" sz="5100" dirty="0"/>
              <a:t>V.</a:t>
            </a:r>
            <a:r>
              <a:rPr lang="en-US" sz="5100" dirty="0"/>
              <a:t> </a:t>
            </a:r>
            <a:r>
              <a:rPr lang="vi-VN" sz="5100" dirty="0"/>
              <a:t>THÀNH PHẦN CƠ BẢN CỦA MỘT BÀI VIẾT</a:t>
            </a:r>
            <a:endParaRPr lang="en-US" sz="5100" dirty="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78AACC-96C0-0397-88BE-6C23AF1DA795}"/>
              </a:ext>
            </a:extLst>
          </p:cNvPr>
          <p:cNvSpPr>
            <a:spLocks noGrp="1"/>
          </p:cNvSpPr>
          <p:nvPr>
            <p:ph idx="1"/>
          </p:nvPr>
        </p:nvSpPr>
        <p:spPr>
          <a:xfrm>
            <a:off x="5138928" y="1338729"/>
            <a:ext cx="4795584" cy="4180542"/>
          </a:xfrm>
        </p:spPr>
        <p:txBody>
          <a:bodyPr anchor="ctr">
            <a:normAutofit/>
          </a:bodyPr>
          <a:lstStyle/>
          <a:p>
            <a:r>
              <a:rPr lang="vi-VN" sz="1700" dirty="0"/>
              <a:t>2. Mở đầu như thế nào:</a:t>
            </a:r>
          </a:p>
          <a:p>
            <a:pPr>
              <a:buFont typeface="Wingdings" panose="05000000000000000000" pitchFamily="2" charset="2"/>
              <a:buChar char="Ø"/>
            </a:pPr>
            <a:r>
              <a:rPr lang="it-IT" sz="1700" b="0" i="0" u="none" strike="noStrike" dirty="0">
                <a:effectLst/>
                <a:latin typeface="Arial" panose="020B0604020202020204" pitchFamily="34" charset="0"/>
              </a:rPr>
              <a:t>Ai làm gì cho ai?</a:t>
            </a:r>
          </a:p>
          <a:p>
            <a:pPr>
              <a:buFont typeface="Wingdings" panose="05000000000000000000" pitchFamily="2" charset="2"/>
              <a:buChar char="Ø"/>
            </a:pPr>
            <a:r>
              <a:rPr lang="en-US" sz="1700" b="0" i="0" u="none" strike="noStrike" dirty="0" err="1">
                <a:effectLst/>
                <a:latin typeface="Arial" panose="020B0604020202020204" pitchFamily="34" charset="0"/>
              </a:rPr>
              <a:t>Câu</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chuyện</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này</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thực</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sự</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là</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về</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gì</a:t>
            </a:r>
            <a:r>
              <a:rPr lang="en-US" sz="1700" b="0" i="0" u="none" strike="noStrike" dirty="0">
                <a:effectLst/>
                <a:latin typeface="Arial" panose="020B0604020202020204" pitchFamily="34" charset="0"/>
              </a:rPr>
              <a:t>?</a:t>
            </a:r>
          </a:p>
          <a:p>
            <a:pPr>
              <a:buFont typeface="Wingdings" panose="05000000000000000000" pitchFamily="2" charset="2"/>
              <a:buChar char="Ø"/>
            </a:pPr>
            <a:r>
              <a:rPr lang="en-US" sz="1700" b="0" i="0" u="none" strike="noStrike" dirty="0" err="1">
                <a:effectLst/>
                <a:latin typeface="Arial" panose="020B0604020202020204" pitchFamily="34" charset="0"/>
              </a:rPr>
              <a:t>Tại</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sao</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lại</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viết</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về</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câu</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chuyện</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này</a:t>
            </a:r>
            <a:r>
              <a:rPr lang="en-US" sz="1700" b="0" i="0" u="none" strike="noStrike" dirty="0">
                <a:effectLst/>
                <a:latin typeface="Arial" panose="020B0604020202020204" pitchFamily="34" charset="0"/>
              </a:rPr>
              <a:t>?</a:t>
            </a:r>
            <a:endParaRPr lang="vi-VN" sz="1700" b="0" i="0" u="none" strike="noStrike" dirty="0">
              <a:effectLst/>
              <a:latin typeface="Arial" panose="020B0604020202020204" pitchFamily="34" charset="0"/>
            </a:endParaRPr>
          </a:p>
          <a:p>
            <a:pPr>
              <a:buFont typeface="Wingdings" panose="05000000000000000000" pitchFamily="2" charset="2"/>
              <a:buChar char="Ø"/>
            </a:pPr>
            <a:r>
              <a:rPr lang="vi-VN" sz="1700" b="0" i="0" u="none" strike="noStrike" dirty="0">
                <a:effectLst/>
                <a:latin typeface="Arial" panose="020B0604020202020204" pitchFamily="34" charset="0"/>
              </a:rPr>
              <a:t>Điểm đáng lưu ý nhất của diễn biến đó là gì?</a:t>
            </a:r>
          </a:p>
          <a:p>
            <a:pPr>
              <a:buFont typeface="Wingdings" panose="05000000000000000000" pitchFamily="2" charset="2"/>
              <a:buChar char="Ø"/>
            </a:pPr>
            <a:r>
              <a:rPr lang="en-US" sz="1700" b="0" i="0" u="none" strike="noStrike" dirty="0" err="1">
                <a:effectLst/>
                <a:latin typeface="Arial" panose="020B0604020202020204" pitchFamily="34" charset="0"/>
              </a:rPr>
              <a:t>Độc</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giả</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muốn</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biết</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những</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vấn</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đề</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gì</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nhất</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về</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câu</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chuyện</a:t>
            </a:r>
            <a:endParaRPr lang="en-US" sz="1700" b="0" i="0" u="none" strike="noStrike" dirty="0">
              <a:effectLst/>
              <a:latin typeface="Arial" panose="020B0604020202020204" pitchFamily="34" charset="0"/>
            </a:endParaRPr>
          </a:p>
          <a:p>
            <a:pPr>
              <a:buFont typeface="Wingdings" panose="05000000000000000000" pitchFamily="2" charset="2"/>
              <a:buChar char="Ø"/>
            </a:pPr>
            <a:r>
              <a:rPr lang="vi-VN" sz="1700" b="0" i="0" u="none" strike="noStrike" dirty="0">
                <a:effectLst/>
                <a:latin typeface="Arial" panose="020B0604020202020204" pitchFamily="34" charset="0"/>
              </a:rPr>
              <a:t>Điều gì trong sự kiện này ảnh hửơng nhất đến độc giả?</a:t>
            </a:r>
          </a:p>
          <a:p>
            <a:pPr>
              <a:buFont typeface="Wingdings" panose="05000000000000000000" pitchFamily="2" charset="2"/>
              <a:buChar char="Ø"/>
            </a:pPr>
            <a:r>
              <a:rPr lang="en-US" sz="1700" b="0" i="0" u="none" strike="noStrike" dirty="0" err="1">
                <a:effectLst/>
                <a:latin typeface="Arial" panose="020B0604020202020204" pitchFamily="34" charset="0"/>
              </a:rPr>
              <a:t>Nếu</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bạn</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viết</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về</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một</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bài</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diễn</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văn</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hãy</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tự</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hỏi</a:t>
            </a:r>
            <a:r>
              <a:rPr lang="en-US" sz="1700" b="0" i="0" u="none" strike="noStrike" dirty="0">
                <a:effectLst/>
                <a:latin typeface="Arial" panose="020B0604020202020204" pitchFamily="34" charset="0"/>
              </a:rPr>
              <a:t>: ai </a:t>
            </a:r>
            <a:r>
              <a:rPr lang="en-US" sz="1700" b="0" i="0" u="none" strike="noStrike" dirty="0" err="1">
                <a:effectLst/>
                <a:latin typeface="Arial" panose="020B0604020202020204" pitchFamily="34" charset="0"/>
              </a:rPr>
              <a:t>nói</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gì</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với</a:t>
            </a:r>
            <a:r>
              <a:rPr lang="en-US" sz="1700" b="0" i="0" u="none" strike="noStrike" dirty="0">
                <a:effectLst/>
                <a:latin typeface="Arial" panose="020B0604020202020204" pitchFamily="34" charset="0"/>
              </a:rPr>
              <a:t> ai?</a:t>
            </a:r>
          </a:p>
          <a:p>
            <a:pPr>
              <a:buFont typeface="Wingdings" panose="05000000000000000000" pitchFamily="2" charset="2"/>
              <a:buChar char="Ø"/>
            </a:pPr>
            <a:r>
              <a:rPr lang="en-US" sz="1700" b="0" i="0" u="none" strike="noStrike" dirty="0" err="1">
                <a:effectLst/>
                <a:latin typeface="Arial" panose="020B0604020202020204" pitchFamily="34" charset="0"/>
              </a:rPr>
              <a:t>Nếu</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bạn</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viết</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về</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một</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cuộc</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họp</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hãy</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tự</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hỏi</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đã</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có</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hành</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động</a:t>
            </a:r>
            <a:r>
              <a:rPr lang="en-US" sz="1700" b="0" i="0" u="none" strike="noStrike" dirty="0">
                <a:effectLst/>
                <a:latin typeface="Arial" panose="020B0604020202020204" pitchFamily="34" charset="0"/>
              </a:rPr>
              <a:t> </a:t>
            </a:r>
            <a:r>
              <a:rPr lang="en-US" sz="1700" b="0" i="0" u="none" strike="noStrike" dirty="0" err="1">
                <a:effectLst/>
                <a:latin typeface="Arial" panose="020B0604020202020204" pitchFamily="34" charset="0"/>
              </a:rPr>
              <a:t>gì</a:t>
            </a:r>
            <a:r>
              <a:rPr lang="en-US" sz="1700" b="0" i="0" u="none" strike="noStrike" dirty="0">
                <a:effectLst/>
                <a:latin typeface="Arial" panose="020B0604020202020204" pitchFamily="34" charset="0"/>
              </a:rPr>
              <a:t>?</a:t>
            </a:r>
          </a:p>
          <a:p>
            <a:pPr>
              <a:buFont typeface="Wingdings" panose="05000000000000000000" pitchFamily="2" charset="2"/>
              <a:buChar char="Ø"/>
            </a:pPr>
            <a:endParaRPr lang="en-US" sz="1700" dirty="0"/>
          </a:p>
        </p:txBody>
      </p:sp>
      <p:pic>
        <p:nvPicPr>
          <p:cNvPr id="9" name="Picture 8">
            <a:extLst>
              <a:ext uri="{FF2B5EF4-FFF2-40B4-BE49-F238E27FC236}">
                <a16:creationId xmlns:a16="http://schemas.microsoft.com/office/drawing/2014/main" id="{76A82757-E354-9123-DE05-D46F63335ED7}"/>
              </a:ext>
            </a:extLst>
          </p:cNvPr>
          <p:cNvPicPr>
            <a:picLocks noChangeAspect="1"/>
          </p:cNvPicPr>
          <p:nvPr/>
        </p:nvPicPr>
        <p:blipFill>
          <a:blip r:embed="rId2"/>
          <a:stretch>
            <a:fillRect/>
          </a:stretch>
        </p:blipFill>
        <p:spPr>
          <a:xfrm>
            <a:off x="0" y="-4509"/>
            <a:ext cx="12192000" cy="6862509"/>
          </a:xfrm>
          <a:prstGeom prst="rect">
            <a:avLst/>
          </a:prstGeom>
        </p:spPr>
      </p:pic>
      <p:sp>
        <p:nvSpPr>
          <p:cNvPr id="11" name="Title 1">
            <a:extLst>
              <a:ext uri="{FF2B5EF4-FFF2-40B4-BE49-F238E27FC236}">
                <a16:creationId xmlns:a16="http://schemas.microsoft.com/office/drawing/2014/main" id="{D3796352-0BA7-FD01-75B1-D8C556C5C0F1}"/>
              </a:ext>
            </a:extLst>
          </p:cNvPr>
          <p:cNvSpPr txBox="1">
            <a:spLocks/>
          </p:cNvSpPr>
          <p:nvPr/>
        </p:nvSpPr>
        <p:spPr>
          <a:xfrm>
            <a:off x="1159300" y="1341037"/>
            <a:ext cx="3141430" cy="44807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5100">
                <a:solidFill>
                  <a:schemeClr val="bg1"/>
                </a:solidFill>
              </a:rPr>
              <a:t>V.</a:t>
            </a:r>
            <a:r>
              <a:rPr lang="en-US" sz="5100">
                <a:solidFill>
                  <a:schemeClr val="bg1"/>
                </a:solidFill>
              </a:rPr>
              <a:t> </a:t>
            </a:r>
            <a:r>
              <a:rPr lang="vi-VN" sz="5100">
                <a:solidFill>
                  <a:schemeClr val="bg1"/>
                </a:solidFill>
              </a:rPr>
              <a:t>THÀNH PHẦN CƠ BẢN CỦA MỘT BÀI VIẾT</a:t>
            </a:r>
            <a:endParaRPr lang="en-US" sz="5100" dirty="0">
              <a:solidFill>
                <a:schemeClr val="bg1"/>
              </a:solidFill>
            </a:endParaRPr>
          </a:p>
        </p:txBody>
      </p:sp>
      <p:sp>
        <p:nvSpPr>
          <p:cNvPr id="13" name="Content Placeholder 2">
            <a:extLst>
              <a:ext uri="{FF2B5EF4-FFF2-40B4-BE49-F238E27FC236}">
                <a16:creationId xmlns:a16="http://schemas.microsoft.com/office/drawing/2014/main" id="{C66B7313-1FEA-6725-85F8-508239E32088}"/>
              </a:ext>
            </a:extLst>
          </p:cNvPr>
          <p:cNvSpPr txBox="1">
            <a:spLocks/>
          </p:cNvSpPr>
          <p:nvPr/>
        </p:nvSpPr>
        <p:spPr>
          <a:xfrm>
            <a:off x="5291328" y="1491129"/>
            <a:ext cx="4795584" cy="41805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1700">
                <a:solidFill>
                  <a:schemeClr val="bg1"/>
                </a:solidFill>
              </a:rPr>
              <a:t>2. Mở đầu như thế nào:</a:t>
            </a:r>
          </a:p>
          <a:p>
            <a:pPr>
              <a:buFont typeface="Wingdings" panose="05000000000000000000" pitchFamily="2" charset="2"/>
              <a:buChar char="Ø"/>
            </a:pPr>
            <a:r>
              <a:rPr lang="it-IT" sz="1700">
                <a:solidFill>
                  <a:schemeClr val="bg1"/>
                </a:solidFill>
                <a:latin typeface="Arial" panose="020B0604020202020204" pitchFamily="34" charset="0"/>
              </a:rPr>
              <a:t>Ai làm gì cho ai?</a:t>
            </a:r>
          </a:p>
          <a:p>
            <a:pPr>
              <a:buFont typeface="Wingdings" panose="05000000000000000000" pitchFamily="2" charset="2"/>
              <a:buChar char="Ø"/>
            </a:pPr>
            <a:r>
              <a:rPr lang="en-US" sz="1700">
                <a:solidFill>
                  <a:schemeClr val="bg1"/>
                </a:solidFill>
                <a:latin typeface="Arial" panose="020B0604020202020204" pitchFamily="34" charset="0"/>
              </a:rPr>
              <a:t>Câu chuyện này thực sự là về gì?</a:t>
            </a:r>
          </a:p>
          <a:p>
            <a:pPr>
              <a:buFont typeface="Wingdings" panose="05000000000000000000" pitchFamily="2" charset="2"/>
              <a:buChar char="Ø"/>
            </a:pPr>
            <a:r>
              <a:rPr lang="en-US" sz="1700">
                <a:solidFill>
                  <a:schemeClr val="bg1"/>
                </a:solidFill>
                <a:latin typeface="Arial" panose="020B0604020202020204" pitchFamily="34" charset="0"/>
              </a:rPr>
              <a:t>Tại sao lại viết về câu chuyện này?</a:t>
            </a:r>
            <a:endParaRPr lang="vi-VN" sz="1700">
              <a:solidFill>
                <a:schemeClr val="bg1"/>
              </a:solidFill>
              <a:latin typeface="Arial" panose="020B0604020202020204" pitchFamily="34" charset="0"/>
            </a:endParaRPr>
          </a:p>
          <a:p>
            <a:pPr>
              <a:buFont typeface="Wingdings" panose="05000000000000000000" pitchFamily="2" charset="2"/>
              <a:buChar char="Ø"/>
            </a:pPr>
            <a:r>
              <a:rPr lang="vi-VN" sz="1700">
                <a:solidFill>
                  <a:schemeClr val="bg1"/>
                </a:solidFill>
                <a:latin typeface="Arial" panose="020B0604020202020204" pitchFamily="34" charset="0"/>
              </a:rPr>
              <a:t>Điểm đáng lưu ý nhất của diễn biến đó là gì?</a:t>
            </a:r>
          </a:p>
          <a:p>
            <a:pPr>
              <a:buFont typeface="Wingdings" panose="05000000000000000000" pitchFamily="2" charset="2"/>
              <a:buChar char="Ø"/>
            </a:pPr>
            <a:r>
              <a:rPr lang="en-US" sz="1700">
                <a:solidFill>
                  <a:schemeClr val="bg1"/>
                </a:solidFill>
                <a:latin typeface="Arial" panose="020B0604020202020204" pitchFamily="34" charset="0"/>
              </a:rPr>
              <a:t>Độc giả muốn biết những vấn đề gì nhất về câu chuyện</a:t>
            </a:r>
          </a:p>
          <a:p>
            <a:pPr>
              <a:buFont typeface="Wingdings" panose="05000000000000000000" pitchFamily="2" charset="2"/>
              <a:buChar char="Ø"/>
            </a:pPr>
            <a:r>
              <a:rPr lang="vi-VN" sz="1700">
                <a:solidFill>
                  <a:schemeClr val="bg1"/>
                </a:solidFill>
                <a:latin typeface="Arial" panose="020B0604020202020204" pitchFamily="34" charset="0"/>
              </a:rPr>
              <a:t>Điều gì trong sự kiện này ảnh hửơng nhất đến độc giả?</a:t>
            </a:r>
          </a:p>
          <a:p>
            <a:pPr>
              <a:buFont typeface="Wingdings" panose="05000000000000000000" pitchFamily="2" charset="2"/>
              <a:buChar char="Ø"/>
            </a:pPr>
            <a:r>
              <a:rPr lang="en-US" sz="1700">
                <a:solidFill>
                  <a:schemeClr val="bg1"/>
                </a:solidFill>
                <a:latin typeface="Arial" panose="020B0604020202020204" pitchFamily="34" charset="0"/>
              </a:rPr>
              <a:t>Nếu bạn viết về một bài diễn văn, hãy tự hỏi: ai nói gì với ai?</a:t>
            </a:r>
          </a:p>
          <a:p>
            <a:pPr>
              <a:buFont typeface="Wingdings" panose="05000000000000000000" pitchFamily="2" charset="2"/>
              <a:buChar char="Ø"/>
            </a:pPr>
            <a:r>
              <a:rPr lang="en-US" sz="1700">
                <a:solidFill>
                  <a:schemeClr val="bg1"/>
                </a:solidFill>
                <a:latin typeface="Arial" panose="020B0604020202020204" pitchFamily="34" charset="0"/>
              </a:rPr>
              <a:t>Nếu bạn viết về một cuộc họp, hãy tự hỏi: đã có hành động gì?</a:t>
            </a:r>
          </a:p>
          <a:p>
            <a:pPr>
              <a:buFont typeface="Wingdings" panose="05000000000000000000" pitchFamily="2" charset="2"/>
              <a:buChar char="Ø"/>
            </a:pPr>
            <a:endParaRPr lang="en-US" sz="1700" dirty="0">
              <a:solidFill>
                <a:schemeClr val="bg1"/>
              </a:solidFill>
            </a:endParaRPr>
          </a:p>
        </p:txBody>
      </p:sp>
    </p:spTree>
    <p:extLst>
      <p:ext uri="{BB962C8B-B14F-4D97-AF65-F5344CB8AC3E}">
        <p14:creationId xmlns:p14="http://schemas.microsoft.com/office/powerpoint/2010/main" val="790799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E5D106-6144-FAB9-630A-1D382299A74E}"/>
              </a:ext>
            </a:extLst>
          </p:cNvPr>
          <p:cNvPicPr>
            <a:picLocks noChangeAspect="1"/>
          </p:cNvPicPr>
          <p:nvPr/>
        </p:nvPicPr>
        <p:blipFill>
          <a:blip r:embed="rId2"/>
          <a:stretch>
            <a:fillRect/>
          </a:stretch>
        </p:blipFill>
        <p:spPr>
          <a:xfrm>
            <a:off x="0" y="-4509"/>
            <a:ext cx="12192000" cy="6862509"/>
          </a:xfrm>
          <a:prstGeom prst="rect">
            <a:avLst/>
          </a:prstGeom>
        </p:spPr>
      </p:pic>
      <p:sp>
        <p:nvSpPr>
          <p:cNvPr id="2" name="Title 1">
            <a:extLst>
              <a:ext uri="{FF2B5EF4-FFF2-40B4-BE49-F238E27FC236}">
                <a16:creationId xmlns:a16="http://schemas.microsoft.com/office/drawing/2014/main" id="{52951ED9-D604-21ED-F431-0A27061B5E46}"/>
              </a:ext>
            </a:extLst>
          </p:cNvPr>
          <p:cNvSpPr>
            <a:spLocks noGrp="1"/>
          </p:cNvSpPr>
          <p:nvPr>
            <p:ph type="title"/>
          </p:nvPr>
        </p:nvSpPr>
        <p:spPr/>
        <p:txBody>
          <a:bodyPr>
            <a:normAutofit/>
          </a:bodyPr>
          <a:lstStyle/>
          <a:p>
            <a:r>
              <a:rPr lang="vi-VN" dirty="0">
                <a:solidFill>
                  <a:schemeClr val="bg1"/>
                </a:solidFill>
              </a:rPr>
              <a:t>V. THÀNH PHẦN CƠ BẢN C</a:t>
            </a:r>
            <a:r>
              <a:rPr lang="en-US" b="1" dirty="0">
                <a:solidFill>
                  <a:schemeClr val="bg1"/>
                </a:solidFill>
              </a:rPr>
              <a:t>ỦA</a:t>
            </a:r>
            <a:r>
              <a:rPr lang="vi-VN" dirty="0">
                <a:solidFill>
                  <a:schemeClr val="bg1"/>
                </a:solidFill>
              </a:rPr>
              <a:t> MỘT BÀI VIẾT</a:t>
            </a:r>
            <a:endParaRPr lang="en-US" dirty="0">
              <a:solidFill>
                <a:schemeClr val="bg1"/>
              </a:solidFill>
            </a:endParaRPr>
          </a:p>
        </p:txBody>
      </p:sp>
      <p:sp>
        <p:nvSpPr>
          <p:cNvPr id="4" name="Text Placeholder 3">
            <a:extLst>
              <a:ext uri="{FF2B5EF4-FFF2-40B4-BE49-F238E27FC236}">
                <a16:creationId xmlns:a16="http://schemas.microsoft.com/office/drawing/2014/main" id="{42A73577-61BE-AC19-5F5B-2BFDF4EBDC33}"/>
              </a:ext>
            </a:extLst>
          </p:cNvPr>
          <p:cNvSpPr>
            <a:spLocks noGrp="1"/>
          </p:cNvSpPr>
          <p:nvPr>
            <p:ph type="body" idx="1"/>
          </p:nvPr>
        </p:nvSpPr>
        <p:spPr/>
        <p:txBody>
          <a:bodyPr/>
          <a:lstStyle/>
          <a:p>
            <a:pPr algn="ctr"/>
            <a:r>
              <a:rPr lang="vi-VN" dirty="0">
                <a:solidFill>
                  <a:schemeClr val="bg1"/>
                </a:solidFill>
              </a:rPr>
              <a:t>Mở đầu trực tiếp</a:t>
            </a:r>
            <a:endParaRPr lang="en-US" dirty="0">
              <a:solidFill>
                <a:schemeClr val="bg1"/>
              </a:solidFill>
            </a:endParaRPr>
          </a:p>
        </p:txBody>
      </p:sp>
      <p:sp>
        <p:nvSpPr>
          <p:cNvPr id="5" name="Content Placeholder 4">
            <a:extLst>
              <a:ext uri="{FF2B5EF4-FFF2-40B4-BE49-F238E27FC236}">
                <a16:creationId xmlns:a16="http://schemas.microsoft.com/office/drawing/2014/main" id="{14067E0D-84B7-AEC2-0B0B-A3BCA44A2955}"/>
              </a:ext>
            </a:extLst>
          </p:cNvPr>
          <p:cNvSpPr>
            <a:spLocks noGrp="1"/>
          </p:cNvSpPr>
          <p:nvPr>
            <p:ph sz="half" idx="2"/>
          </p:nvPr>
        </p:nvSpPr>
        <p:spPr/>
        <p:txBody>
          <a:bodyPr>
            <a:normAutofit/>
          </a:bodyPr>
          <a:lstStyle/>
          <a:p>
            <a:r>
              <a:rPr lang="vi-VN" sz="2400" dirty="0">
                <a:solidFill>
                  <a:schemeClr val="bg1"/>
                </a:solidFill>
              </a:rPr>
              <a:t>Thường dùng cho tin thời sự</a:t>
            </a:r>
          </a:p>
          <a:p>
            <a:r>
              <a:rPr lang="vi-VN" sz="2400" dirty="0">
                <a:solidFill>
                  <a:schemeClr val="bg1"/>
                </a:solidFill>
              </a:rPr>
              <a:t>Mớ đầu này chứa đựng những dữ kiện quan trọng nhất</a:t>
            </a:r>
          </a:p>
          <a:p>
            <a:r>
              <a:rPr lang="en-US" sz="2400" b="0" i="0" u="none" strike="noStrike" dirty="0" err="1">
                <a:solidFill>
                  <a:schemeClr val="bg1"/>
                </a:solidFill>
                <a:effectLst/>
                <a:latin typeface="Arial" panose="020B0604020202020204" pitchFamily="34" charset="0"/>
              </a:rPr>
              <a:t>Mở</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đầu</a:t>
            </a:r>
            <a:r>
              <a:rPr lang="en-US" sz="2400" b="0" i="0" u="none" strike="noStrike" dirty="0">
                <a:solidFill>
                  <a:schemeClr val="bg1"/>
                </a:solidFill>
                <a:effectLst/>
                <a:latin typeface="Arial" panose="020B0604020202020204" pitchFamily="34" charset="0"/>
              </a:rPr>
              <a:t> hay </a:t>
            </a:r>
            <a:r>
              <a:rPr lang="en-US" sz="2400" b="0" i="0" u="none" strike="noStrike" dirty="0" err="1">
                <a:solidFill>
                  <a:schemeClr val="bg1"/>
                </a:solidFill>
                <a:effectLst/>
                <a:latin typeface="Arial" panose="020B0604020202020204" pitchFamily="34" charset="0"/>
              </a:rPr>
              <a:t>nhất</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là</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lối</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dùng</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Chủ</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ngữ-động</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từ-tân</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ngữ</a:t>
            </a:r>
            <a:r>
              <a:rPr lang="en-US" sz="2400" b="0" i="0" u="none" strike="noStrike" dirty="0">
                <a:solidFill>
                  <a:schemeClr val="bg1"/>
                </a:solidFill>
                <a:effectLst/>
                <a:latin typeface="Arial" panose="020B0604020202020204" pitchFamily="34" charset="0"/>
              </a:rPr>
              <a:t>. </a:t>
            </a:r>
            <a:endParaRPr lang="en-US" sz="2400" dirty="0">
              <a:solidFill>
                <a:schemeClr val="bg1"/>
              </a:solidFill>
            </a:endParaRPr>
          </a:p>
        </p:txBody>
      </p:sp>
      <p:sp>
        <p:nvSpPr>
          <p:cNvPr id="6" name="Text Placeholder 5">
            <a:extLst>
              <a:ext uri="{FF2B5EF4-FFF2-40B4-BE49-F238E27FC236}">
                <a16:creationId xmlns:a16="http://schemas.microsoft.com/office/drawing/2014/main" id="{6AF6A08E-A804-B2C5-1A63-EB6AF4C3D328}"/>
              </a:ext>
            </a:extLst>
          </p:cNvPr>
          <p:cNvSpPr>
            <a:spLocks noGrp="1"/>
          </p:cNvSpPr>
          <p:nvPr>
            <p:ph type="body" sz="quarter" idx="3"/>
          </p:nvPr>
        </p:nvSpPr>
        <p:spPr/>
        <p:txBody>
          <a:bodyPr/>
          <a:lstStyle/>
          <a:p>
            <a:pPr algn="ctr"/>
            <a:r>
              <a:rPr lang="vi-VN" dirty="0">
                <a:solidFill>
                  <a:schemeClr val="bg1"/>
                </a:solidFill>
              </a:rPr>
              <a:t>Mở đầu gián tiếp </a:t>
            </a:r>
            <a:endParaRPr lang="en-US" dirty="0">
              <a:solidFill>
                <a:schemeClr val="bg1"/>
              </a:solidFill>
            </a:endParaRPr>
          </a:p>
        </p:txBody>
      </p:sp>
      <p:sp>
        <p:nvSpPr>
          <p:cNvPr id="7" name="Content Placeholder 6">
            <a:extLst>
              <a:ext uri="{FF2B5EF4-FFF2-40B4-BE49-F238E27FC236}">
                <a16:creationId xmlns:a16="http://schemas.microsoft.com/office/drawing/2014/main" id="{A4607288-BA54-D100-1BEB-589EAAB60089}"/>
              </a:ext>
            </a:extLst>
          </p:cNvPr>
          <p:cNvSpPr>
            <a:spLocks noGrp="1"/>
          </p:cNvSpPr>
          <p:nvPr>
            <p:ph sz="quarter" idx="4"/>
          </p:nvPr>
        </p:nvSpPr>
        <p:spPr/>
        <p:txBody>
          <a:bodyPr>
            <a:normAutofit/>
          </a:bodyPr>
          <a:lstStyle/>
          <a:p>
            <a:r>
              <a:rPr lang="vi-VN" sz="2400" dirty="0">
                <a:solidFill>
                  <a:schemeClr val="bg1"/>
                </a:solidFill>
              </a:rPr>
              <a:t>Thường dùng cho tin phóng sự</a:t>
            </a:r>
          </a:p>
          <a:p>
            <a:r>
              <a:rPr lang="vi-VN" sz="2400" dirty="0">
                <a:solidFill>
                  <a:schemeClr val="bg1"/>
                </a:solidFill>
              </a:rPr>
              <a:t>Thường bắt đầu bằng một thí dụ hấp dẫn để minh họa</a:t>
            </a:r>
          </a:p>
          <a:p>
            <a:r>
              <a:rPr lang="vi-VN" sz="2400" b="0" i="0" u="none" strike="noStrike" dirty="0">
                <a:solidFill>
                  <a:schemeClr val="bg1"/>
                </a:solidFill>
                <a:effectLst/>
                <a:latin typeface="Arial" panose="020B0604020202020204" pitchFamily="34" charset="0"/>
              </a:rPr>
              <a:t>Làm như vậy sẽ lôi cuốn người đọc vào câu chuyện.</a:t>
            </a:r>
            <a:endParaRPr lang="vi-VN" sz="2400" dirty="0">
              <a:solidFill>
                <a:schemeClr val="bg1"/>
              </a:solidFill>
            </a:endParaRPr>
          </a:p>
        </p:txBody>
      </p:sp>
    </p:spTree>
    <p:extLst>
      <p:ext uri="{BB962C8B-B14F-4D97-AF65-F5344CB8AC3E}">
        <p14:creationId xmlns:p14="http://schemas.microsoft.com/office/powerpoint/2010/main" val="363235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AEE7-6917-725B-A4F2-B3FC8C379BDD}"/>
              </a:ext>
            </a:extLst>
          </p:cNvPr>
          <p:cNvSpPr>
            <a:spLocks noGrp="1"/>
          </p:cNvSpPr>
          <p:nvPr>
            <p:ph type="title"/>
          </p:nvPr>
        </p:nvSpPr>
        <p:spPr>
          <a:xfrm>
            <a:off x="643467" y="321734"/>
            <a:ext cx="10905066" cy="1135737"/>
          </a:xfrm>
        </p:spPr>
        <p:txBody>
          <a:bodyPr>
            <a:normAutofit/>
          </a:bodyPr>
          <a:lstStyle/>
          <a:p>
            <a:r>
              <a:rPr lang="vi-VN" sz="3600" dirty="0"/>
              <a:t>BÀI TẬP</a:t>
            </a:r>
            <a:br>
              <a:rPr lang="vi-VN" sz="3600" dirty="0"/>
            </a:br>
            <a:r>
              <a:rPr lang="vi-VN" sz="3600" dirty="0"/>
              <a:t>Đặt tít cho bản tin sau</a:t>
            </a:r>
            <a:endParaRPr lang="en-US" sz="3600" dirty="0"/>
          </a:p>
        </p:txBody>
      </p:sp>
      <p:sp>
        <p:nvSpPr>
          <p:cNvPr id="3" name="Content Placeholder 2">
            <a:extLst>
              <a:ext uri="{FF2B5EF4-FFF2-40B4-BE49-F238E27FC236}">
                <a16:creationId xmlns:a16="http://schemas.microsoft.com/office/drawing/2014/main" id="{77BD6E87-3BF9-B4C4-E26F-141CC333D385}"/>
              </a:ext>
            </a:extLst>
          </p:cNvPr>
          <p:cNvSpPr>
            <a:spLocks noGrp="1"/>
          </p:cNvSpPr>
          <p:nvPr>
            <p:ph idx="1"/>
          </p:nvPr>
        </p:nvSpPr>
        <p:spPr>
          <a:xfrm>
            <a:off x="643467" y="1782981"/>
            <a:ext cx="10905066" cy="4393982"/>
          </a:xfrm>
        </p:spPr>
        <p:txBody>
          <a:bodyPr>
            <a:normAutofit/>
          </a:bodyPr>
          <a:lstStyle/>
          <a:p>
            <a:r>
              <a:rPr lang="vi-VN" sz="2000" b="0" i="0" dirty="0">
                <a:effectLst/>
                <a:latin typeface="arial" panose="020B0604020202020204" pitchFamily="34" charset="0"/>
              </a:rPr>
              <a:t>(ĐN)- Theo thông tin từ Sở Xây dựng, trên địa bàn tỉnh có 8 dự án nhà ở xã hội đang được triển khai xây dựng thuộc địa bàn TP.Biên Hòa, TP.Long Khánh và các huyện: Nhơn Trạch, Long Thành, Trảng Bom, Cẩm Mỹ. Dự kiến các dự án trên sẽ xây dựng xong trong giai đoạn 2021-2025; khi hoàn thành sẽ có khoảng 9.562 căn hộ để bán và cho thuê với người có thu nhập thấp trên địa bàn tỉnh.</a:t>
            </a:r>
          </a:p>
          <a:p>
            <a:r>
              <a:rPr lang="vi-VN" sz="2000" b="0" i="0" dirty="0">
                <a:effectLst/>
                <a:latin typeface="arial" panose="020B0604020202020204" pitchFamily="34" charset="0"/>
              </a:rPr>
              <a:t>Huyện Nhơn Trạch là địa phương có nhiều dự án nhà ở xã hội đang xây dựng nhất, với 3 dự án và tổng số căn hộ khoảng 6.042 căn. Trong đó gồm dự án Nhà ở xã hội chung cư cho người có thu nhập thấp tại xã Phước An do Công ty CP Đệ Tam đầu tư. Hiện dự án này đã hoàn thành 280 căn và đang tiến hành xây dựng tiếp 1.912 căn. Tiếp đến là 2 dự án nhà ở công nhân tại xã Phước Thiền và TT.Hiệp Phước với 3.850 căn, do Công ty TNHH MTV Phát triển đô thị và khu công nghiệp IDICO làm chủ đầu tư. Dự án nhà ở công nhân đã hoàn thành 1.308 căn và đang xây dựng tiếp 2.542 căn.</a:t>
            </a:r>
          </a:p>
          <a:p>
            <a:r>
              <a:rPr lang="vi-VN" sz="2000" b="0" i="0" dirty="0">
                <a:effectLst/>
                <a:latin typeface="arial" panose="020B0604020202020204" pitchFamily="34" charset="0"/>
              </a:rPr>
              <a:t>TP.Biên Hòa có 1 dự án nhà ở xã hội A6, A7 ở P.Quang Vinh do Công ty CP Kinh doanh nhà Đồng Nai làm chủ đầu tư với 435 căn, xây dựng theo hình thức chung cư cao tầng.</a:t>
            </a:r>
          </a:p>
          <a:p>
            <a:endParaRPr lang="en-US" sz="2000" dirty="0"/>
          </a:p>
        </p:txBody>
      </p:sp>
      <p:pic>
        <p:nvPicPr>
          <p:cNvPr id="5" name="Picture 4">
            <a:extLst>
              <a:ext uri="{FF2B5EF4-FFF2-40B4-BE49-F238E27FC236}">
                <a16:creationId xmlns:a16="http://schemas.microsoft.com/office/drawing/2014/main" id="{05DCBCCE-6A6D-EC50-669C-32BA0CB3B967}"/>
              </a:ext>
            </a:extLst>
          </p:cNvPr>
          <p:cNvPicPr>
            <a:picLocks noChangeAspect="1"/>
          </p:cNvPicPr>
          <p:nvPr/>
        </p:nvPicPr>
        <p:blipFill>
          <a:blip r:embed="rId2"/>
          <a:stretch>
            <a:fillRect/>
          </a:stretch>
        </p:blipFill>
        <p:spPr>
          <a:xfrm>
            <a:off x="0" y="-4510"/>
            <a:ext cx="12192000" cy="6862509"/>
          </a:xfrm>
          <a:prstGeom prst="rect">
            <a:avLst/>
          </a:prstGeom>
        </p:spPr>
      </p:pic>
      <p:sp>
        <p:nvSpPr>
          <p:cNvPr id="15" name="Title 1">
            <a:extLst>
              <a:ext uri="{FF2B5EF4-FFF2-40B4-BE49-F238E27FC236}">
                <a16:creationId xmlns:a16="http://schemas.microsoft.com/office/drawing/2014/main" id="{E9542A6B-B4C6-0B69-A6A8-16E44E227643}"/>
              </a:ext>
            </a:extLst>
          </p:cNvPr>
          <p:cNvSpPr txBox="1">
            <a:spLocks/>
          </p:cNvSpPr>
          <p:nvPr/>
        </p:nvSpPr>
        <p:spPr>
          <a:xfrm>
            <a:off x="4553743" y="484489"/>
            <a:ext cx="10905066" cy="113573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dirty="0">
                <a:solidFill>
                  <a:schemeClr val="bg1"/>
                </a:solidFill>
              </a:rPr>
              <a:t>KHÁI NIỆM</a:t>
            </a:r>
            <a:br>
              <a:rPr lang="vi-VN" dirty="0">
                <a:solidFill>
                  <a:schemeClr val="bg1"/>
                </a:solidFill>
              </a:rPr>
            </a:br>
            <a:endParaRPr lang="en-US" dirty="0">
              <a:solidFill>
                <a:schemeClr val="bg1"/>
              </a:solidFill>
            </a:endParaRPr>
          </a:p>
        </p:txBody>
      </p:sp>
      <p:sp>
        <p:nvSpPr>
          <p:cNvPr id="17" name="Content Placeholder 2">
            <a:extLst>
              <a:ext uri="{FF2B5EF4-FFF2-40B4-BE49-F238E27FC236}">
                <a16:creationId xmlns:a16="http://schemas.microsoft.com/office/drawing/2014/main" id="{912F91D4-5FD6-CB61-2069-E02F794F600B}"/>
              </a:ext>
            </a:extLst>
          </p:cNvPr>
          <p:cNvSpPr txBox="1">
            <a:spLocks/>
          </p:cNvSpPr>
          <p:nvPr/>
        </p:nvSpPr>
        <p:spPr>
          <a:xfrm>
            <a:off x="1251667" y="1920145"/>
            <a:ext cx="10838318" cy="497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2000" b="1" dirty="0">
                <a:solidFill>
                  <a:schemeClr val="bg1"/>
                </a:solidFill>
              </a:rPr>
              <a:t>Tin phải có tính thời sự</a:t>
            </a:r>
          </a:p>
          <a:p>
            <a:pPr marL="0" indent="0">
              <a:buNone/>
            </a:pPr>
            <a:r>
              <a:rPr lang="vi-VN" sz="2000" dirty="0">
                <a:solidFill>
                  <a:schemeClr val="bg1"/>
                </a:solidFill>
              </a:rPr>
              <a:t> - Tin là cái gì mới xảy ra hoặc xảy ra lâu rồi giờ mới phát hiện.</a:t>
            </a:r>
          </a:p>
          <a:p>
            <a:pPr marL="0" indent="0">
              <a:buNone/>
            </a:pPr>
            <a:r>
              <a:rPr lang="vi-VN" sz="2000" dirty="0">
                <a:solidFill>
                  <a:schemeClr val="bg1"/>
                </a:solidFill>
              </a:rPr>
              <a:t>VÍ DỤ: </a:t>
            </a:r>
            <a:r>
              <a:rPr lang="vi-VN" sz="2000" b="1" dirty="0">
                <a:solidFill>
                  <a:schemeClr val="bg1"/>
                </a:solidFill>
                <a:effectLst/>
                <a:latin typeface="Roboto-Bold"/>
              </a:rPr>
              <a:t>5 ngư dân sống sót về đến Cam Ranh sau 12 ngày trôi dạt trên biển</a:t>
            </a:r>
          </a:p>
          <a:p>
            <a:pPr marL="0" indent="0">
              <a:buNone/>
            </a:pPr>
            <a:r>
              <a:rPr lang="vi-VN" sz="2000" dirty="0">
                <a:solidFill>
                  <a:schemeClr val="bg1"/>
                </a:solidFill>
                <a:effectLst/>
                <a:latin typeface="NotoSans-Bold"/>
              </a:rPr>
              <a:t>TTO - Sau 12 ngày lênh đênh, giành giật sự sống giữa biển cả, sáng nay 24-7, 5 ngư dân tàu cá BTh 97478 TS (Bình Thuận) bị chìm giữa biển khơi đã được tàu 466 của Quân chủng Hải quân đưa về quân cảng Cam Ranh (Khánh Hòa)...</a:t>
            </a:r>
          </a:p>
          <a:p>
            <a:pPr marL="0" indent="0">
              <a:buNone/>
            </a:pPr>
            <a:r>
              <a:rPr lang="vi-VN" sz="2000" dirty="0">
                <a:solidFill>
                  <a:schemeClr val="bg1"/>
                </a:solidFill>
              </a:rPr>
              <a:t> (BÁO TUỔI TRẺ)</a:t>
            </a:r>
            <a:endParaRPr lang="en-US" sz="2000" dirty="0">
              <a:solidFill>
                <a:schemeClr val="bg1"/>
              </a:solidFill>
            </a:endParaRPr>
          </a:p>
        </p:txBody>
      </p:sp>
      <p:sp>
        <p:nvSpPr>
          <p:cNvPr id="18" name="Oval 17">
            <a:extLst>
              <a:ext uri="{FF2B5EF4-FFF2-40B4-BE49-F238E27FC236}">
                <a16:creationId xmlns:a16="http://schemas.microsoft.com/office/drawing/2014/main" id="{3497B0E0-7160-A9D4-F208-65D78ECB197C}"/>
              </a:ext>
            </a:extLst>
          </p:cNvPr>
          <p:cNvSpPr/>
          <p:nvPr/>
        </p:nvSpPr>
        <p:spPr>
          <a:xfrm>
            <a:off x="771614" y="740903"/>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19" name="Oval 18">
            <a:extLst>
              <a:ext uri="{FF2B5EF4-FFF2-40B4-BE49-F238E27FC236}">
                <a16:creationId xmlns:a16="http://schemas.microsoft.com/office/drawing/2014/main" id="{CB80DE76-F73F-D150-4130-78ABB4E4D6FC}"/>
              </a:ext>
            </a:extLst>
          </p:cNvPr>
          <p:cNvSpPr/>
          <p:nvPr/>
        </p:nvSpPr>
        <p:spPr>
          <a:xfrm>
            <a:off x="915630" y="884919"/>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20" name="Rectangle 19">
            <a:extLst>
              <a:ext uri="{FF2B5EF4-FFF2-40B4-BE49-F238E27FC236}">
                <a16:creationId xmlns:a16="http://schemas.microsoft.com/office/drawing/2014/main" id="{C8E79BE8-AC54-9C56-7826-0F36BDDE7128}"/>
              </a:ext>
            </a:extLst>
          </p:cNvPr>
          <p:cNvSpPr/>
          <p:nvPr/>
        </p:nvSpPr>
        <p:spPr>
          <a:xfrm>
            <a:off x="-31103" y="1185076"/>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Tree>
    <p:extLst>
      <p:ext uri="{BB962C8B-B14F-4D97-AF65-F5344CB8AC3E}">
        <p14:creationId xmlns:p14="http://schemas.microsoft.com/office/powerpoint/2010/main" val="182035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A974359-F706-34DD-76B1-8EE2B40B0723}"/>
              </a:ext>
            </a:extLst>
          </p:cNvPr>
          <p:cNvPicPr>
            <a:picLocks noChangeAspect="1"/>
          </p:cNvPicPr>
          <p:nvPr/>
        </p:nvPicPr>
        <p:blipFill>
          <a:blip r:embed="rId2"/>
          <a:stretch>
            <a:fillRect/>
          </a:stretch>
        </p:blipFill>
        <p:spPr>
          <a:xfrm>
            <a:off x="0" y="-4509"/>
            <a:ext cx="12192000" cy="6862509"/>
          </a:xfrm>
          <a:prstGeom prst="rect">
            <a:avLst/>
          </a:prstGeom>
        </p:spPr>
      </p:pic>
      <p:sp>
        <p:nvSpPr>
          <p:cNvPr id="2" name="Title 1">
            <a:extLst>
              <a:ext uri="{FF2B5EF4-FFF2-40B4-BE49-F238E27FC236}">
                <a16:creationId xmlns:a16="http://schemas.microsoft.com/office/drawing/2014/main" id="{52951ED9-D604-21ED-F431-0A27061B5E46}"/>
              </a:ext>
            </a:extLst>
          </p:cNvPr>
          <p:cNvSpPr>
            <a:spLocks noGrp="1"/>
          </p:cNvSpPr>
          <p:nvPr>
            <p:ph type="title"/>
          </p:nvPr>
        </p:nvSpPr>
        <p:spPr>
          <a:xfrm>
            <a:off x="838200" y="894027"/>
            <a:ext cx="3494362" cy="4782873"/>
          </a:xfrm>
        </p:spPr>
        <p:txBody>
          <a:bodyPr>
            <a:normAutofit/>
          </a:bodyPr>
          <a:lstStyle/>
          <a:p>
            <a:pPr algn="r"/>
            <a:r>
              <a:rPr lang="vi-VN" dirty="0">
                <a:solidFill>
                  <a:schemeClr val="bg1"/>
                </a:solidFill>
              </a:rPr>
              <a:t>V. THÀNH PHẦN CƠ BẢN CỦA MỘT BÀI VIẾT</a:t>
            </a:r>
            <a:endParaRPr lang="en-US" dirty="0">
              <a:solidFill>
                <a:schemeClr val="bg1"/>
              </a:solidFill>
            </a:endParaRPr>
          </a:p>
        </p:txBody>
      </p:sp>
      <p:cxnSp>
        <p:nvCxnSpPr>
          <p:cNvPr id="27" name="Straight Connector 2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78AACC-96C0-0397-88BE-6C23AF1DA795}"/>
              </a:ext>
            </a:extLst>
          </p:cNvPr>
          <p:cNvSpPr>
            <a:spLocks noGrp="1"/>
          </p:cNvSpPr>
          <p:nvPr>
            <p:ph idx="1"/>
          </p:nvPr>
        </p:nvSpPr>
        <p:spPr>
          <a:xfrm>
            <a:off x="4976032" y="894027"/>
            <a:ext cx="6377768" cy="4782873"/>
          </a:xfrm>
        </p:spPr>
        <p:txBody>
          <a:bodyPr anchor="ctr">
            <a:normAutofit/>
          </a:bodyPr>
          <a:lstStyle/>
          <a:p>
            <a:r>
              <a:rPr lang="vi-VN" sz="2400" b="1" dirty="0">
                <a:solidFill>
                  <a:schemeClr val="bg1"/>
                </a:solidFill>
              </a:rPr>
              <a:t>3. Thân bài</a:t>
            </a:r>
          </a:p>
          <a:p>
            <a:pPr marL="0" indent="0" rtl="0">
              <a:spcBef>
                <a:spcPts val="0"/>
              </a:spcBef>
              <a:spcAft>
                <a:spcPts val="0"/>
              </a:spcAft>
              <a:buNone/>
            </a:pPr>
            <a:r>
              <a:rPr lang="vi-VN" sz="2400" b="0" i="0" u="none" strike="noStrike" dirty="0">
                <a:solidFill>
                  <a:schemeClr val="bg1"/>
                </a:solidFill>
                <a:effectLst/>
                <a:latin typeface="Arial" panose="020B0604020202020204" pitchFamily="34" charset="0"/>
              </a:rPr>
              <a:t> - Thân bài chứa đựng các yếu tố giải thích cho phần mở đề. </a:t>
            </a:r>
            <a:endParaRPr lang="vi-VN" sz="2400" b="0" dirty="0">
              <a:solidFill>
                <a:schemeClr val="bg1"/>
              </a:solidFill>
              <a:effectLst/>
            </a:endParaRPr>
          </a:p>
          <a:p>
            <a:pPr marL="0" indent="0" rtl="0">
              <a:spcBef>
                <a:spcPts val="640"/>
              </a:spcBef>
              <a:spcAft>
                <a:spcPts val="0"/>
              </a:spcAft>
              <a:buNone/>
            </a:pPr>
            <a:r>
              <a:rPr lang="vi-VN" sz="2400" b="0" i="0" u="none" strike="noStrike" dirty="0">
                <a:solidFill>
                  <a:schemeClr val="bg1"/>
                </a:solidFill>
                <a:effectLst/>
                <a:latin typeface="Arial" panose="020B0604020202020204" pitchFamily="34" charset="0"/>
              </a:rPr>
              <a:t> - Gồm có các chi tiết, trích dẫn và bối cảnh đưa đến diễn biến được tường thuật. </a:t>
            </a:r>
            <a:endParaRPr lang="vi-VN" sz="2400" b="0" dirty="0">
              <a:solidFill>
                <a:schemeClr val="bg1"/>
              </a:solidFill>
              <a:effectLst/>
            </a:endParaRPr>
          </a:p>
          <a:p>
            <a:pPr marL="0" indent="0" rtl="0">
              <a:spcBef>
                <a:spcPts val="640"/>
              </a:spcBef>
              <a:spcAft>
                <a:spcPts val="0"/>
              </a:spcAft>
              <a:buNone/>
            </a:pPr>
            <a:r>
              <a:rPr lang="vi-VN" sz="2400" b="0" i="0" u="none" strike="noStrike" dirty="0">
                <a:solidFill>
                  <a:schemeClr val="bg1"/>
                </a:solidFill>
                <a:effectLst/>
                <a:latin typeface="Arial" panose="020B0604020202020204" pitchFamily="34" charset="0"/>
              </a:rPr>
              <a:t> - Thông tin quan trọng nhất đi đầu, tiếp đến là các tin kém quan trọng hơn.</a:t>
            </a:r>
            <a:endParaRPr lang="vi-VN" sz="2400" b="0" dirty="0">
              <a:solidFill>
                <a:schemeClr val="bg1"/>
              </a:solidFill>
              <a:effectLst/>
            </a:endParaRPr>
          </a:p>
          <a:p>
            <a:pPr marL="0" indent="0">
              <a:buNone/>
            </a:pPr>
            <a:r>
              <a:rPr lang="vi-VN" sz="2400" dirty="0">
                <a:solidFill>
                  <a:schemeClr val="bg1"/>
                </a:solidFill>
              </a:rPr>
              <a:t> </a:t>
            </a:r>
            <a:br>
              <a:rPr lang="vi-VN"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1038488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D0B3922-6321-AAA4-53F1-981F72BD045D}"/>
              </a:ext>
            </a:extLst>
          </p:cNvPr>
          <p:cNvPicPr>
            <a:picLocks noChangeAspect="1"/>
          </p:cNvPicPr>
          <p:nvPr/>
        </p:nvPicPr>
        <p:blipFill>
          <a:blip r:embed="rId2"/>
          <a:stretch>
            <a:fillRect/>
          </a:stretch>
        </p:blipFill>
        <p:spPr>
          <a:xfrm>
            <a:off x="0" y="-4509"/>
            <a:ext cx="12192000" cy="6862509"/>
          </a:xfrm>
          <a:prstGeom prst="rect">
            <a:avLst/>
          </a:prstGeom>
        </p:spPr>
      </p:pic>
      <p:grpSp>
        <p:nvGrpSpPr>
          <p:cNvPr id="15"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2951ED9-D604-21ED-F431-0A27061B5E46}"/>
              </a:ext>
            </a:extLst>
          </p:cNvPr>
          <p:cNvSpPr>
            <a:spLocks noGrp="1"/>
          </p:cNvSpPr>
          <p:nvPr>
            <p:ph type="title"/>
          </p:nvPr>
        </p:nvSpPr>
        <p:spPr>
          <a:xfrm>
            <a:off x="1098468" y="885651"/>
            <a:ext cx="3229803" cy="4624603"/>
          </a:xfrm>
        </p:spPr>
        <p:txBody>
          <a:bodyPr>
            <a:normAutofit/>
          </a:bodyPr>
          <a:lstStyle/>
          <a:p>
            <a:r>
              <a:rPr lang="vi-VN" dirty="0">
                <a:solidFill>
                  <a:srgbClr val="FFFFFF"/>
                </a:solidFill>
              </a:rPr>
              <a:t>V. THÀNH PHẦN CƠ BẢN CỦA MỘT BÀI VIẾT</a:t>
            </a:r>
            <a:endParaRPr lang="en-US" dirty="0">
              <a:solidFill>
                <a:srgbClr val="FFFFFF"/>
              </a:solidFill>
            </a:endParaRPr>
          </a:p>
        </p:txBody>
      </p:sp>
      <p:sp>
        <p:nvSpPr>
          <p:cNvPr id="3" name="Content Placeholder 2">
            <a:extLst>
              <a:ext uri="{FF2B5EF4-FFF2-40B4-BE49-F238E27FC236}">
                <a16:creationId xmlns:a16="http://schemas.microsoft.com/office/drawing/2014/main" id="{FB78AACC-96C0-0397-88BE-6C23AF1DA795}"/>
              </a:ext>
            </a:extLst>
          </p:cNvPr>
          <p:cNvSpPr>
            <a:spLocks noGrp="1"/>
          </p:cNvSpPr>
          <p:nvPr>
            <p:ph idx="1"/>
          </p:nvPr>
        </p:nvSpPr>
        <p:spPr>
          <a:xfrm>
            <a:off x="4978708" y="885651"/>
            <a:ext cx="6525220" cy="4616849"/>
          </a:xfrm>
        </p:spPr>
        <p:txBody>
          <a:bodyPr anchor="ctr">
            <a:normAutofit/>
          </a:bodyPr>
          <a:lstStyle/>
          <a:p>
            <a:r>
              <a:rPr lang="vi-VN" sz="2200" b="1" dirty="0">
                <a:solidFill>
                  <a:schemeClr val="bg1"/>
                </a:solidFill>
              </a:rPr>
              <a:t>4. Kết bài</a:t>
            </a:r>
          </a:p>
          <a:p>
            <a:pPr marL="0" indent="0" rtl="0" fontAlgn="base">
              <a:spcBef>
                <a:spcPts val="0"/>
              </a:spcBef>
              <a:spcAft>
                <a:spcPts val="0"/>
              </a:spcAft>
              <a:buNone/>
            </a:pPr>
            <a:r>
              <a:rPr lang="vi-VN" sz="2200" b="0" i="0" u="none" strike="noStrike" dirty="0">
                <a:solidFill>
                  <a:schemeClr val="bg1"/>
                </a:solidFill>
                <a:effectLst/>
                <a:latin typeface="Arial" panose="020B0604020202020204" pitchFamily="34" charset="0"/>
              </a:rPr>
              <a:t> Yêu cầu kết luận cũng giống như với phần mở đầu: mạnh mẽ, dứt khoát.</a:t>
            </a:r>
          </a:p>
          <a:p>
            <a:pPr marL="0" indent="0" rtl="0" fontAlgn="base">
              <a:spcBef>
                <a:spcPts val="560"/>
              </a:spcBef>
              <a:spcAft>
                <a:spcPts val="0"/>
              </a:spcAft>
              <a:buNone/>
            </a:pPr>
            <a:r>
              <a:rPr lang="vi-VN" sz="2200" b="0" i="0" u="none" strike="noStrike" dirty="0">
                <a:solidFill>
                  <a:schemeClr val="bg1"/>
                </a:solidFill>
                <a:effectLst/>
                <a:latin typeface="Arial" panose="020B0604020202020204" pitchFamily="34" charset="0"/>
              </a:rPr>
              <a:t>Kết luận phải dùng câu ngắn, hình tượng, độc đáo. </a:t>
            </a:r>
          </a:p>
          <a:p>
            <a:pPr marL="0" indent="0" rtl="0" fontAlgn="base">
              <a:spcBef>
                <a:spcPts val="560"/>
              </a:spcBef>
              <a:spcAft>
                <a:spcPts val="0"/>
              </a:spcAft>
              <a:buNone/>
            </a:pPr>
            <a:r>
              <a:rPr lang="vi-VN" sz="2200" b="0" i="0" u="none" strike="noStrike" dirty="0">
                <a:solidFill>
                  <a:schemeClr val="bg1"/>
                </a:solidFill>
                <a:effectLst/>
                <a:latin typeface="Arial" panose="020B0604020202020204" pitchFamily="34" charset="0"/>
              </a:rPr>
              <a:t>Nó đem lại cảm tưởng cuối cùng. Thông thường, trước phần kết có hai hoặc ba câu, cũng ngắn, chuẩn bị cho "kết luận của kết luận". </a:t>
            </a:r>
          </a:p>
          <a:p>
            <a:pPr marL="0" indent="0" rtl="0" fontAlgn="base">
              <a:spcBef>
                <a:spcPts val="560"/>
              </a:spcBef>
              <a:spcAft>
                <a:spcPts val="0"/>
              </a:spcAft>
              <a:buNone/>
            </a:pPr>
            <a:r>
              <a:rPr lang="vi-VN" sz="2200" b="0" i="0" u="none" strike="noStrike" dirty="0">
                <a:solidFill>
                  <a:schemeClr val="bg1"/>
                </a:solidFill>
                <a:effectLst/>
                <a:latin typeface="Arial" panose="020B0604020202020204" pitchFamily="34" charset="0"/>
              </a:rPr>
              <a:t>Đôi khi chỉ cần một hay hai chữ là đủ. </a:t>
            </a:r>
          </a:p>
          <a:p>
            <a:pPr marL="0" indent="0" rtl="0" fontAlgn="base">
              <a:spcBef>
                <a:spcPts val="560"/>
              </a:spcBef>
              <a:spcAft>
                <a:spcPts val="0"/>
              </a:spcAft>
              <a:buNone/>
            </a:pPr>
            <a:r>
              <a:rPr lang="vi-VN" sz="2200" b="0" i="0" u="none" strike="noStrike" dirty="0">
                <a:solidFill>
                  <a:schemeClr val="bg1"/>
                </a:solidFill>
                <a:effectLst/>
                <a:latin typeface="Arial" panose="020B0604020202020204" pitchFamily="34" charset="0"/>
              </a:rPr>
              <a:t>Nên hướng tới hành động.</a:t>
            </a:r>
          </a:p>
          <a:p>
            <a:pPr marL="0" indent="0" rtl="0">
              <a:spcBef>
                <a:spcPts val="0"/>
              </a:spcBef>
              <a:spcAft>
                <a:spcPts val="0"/>
              </a:spcAft>
              <a:buNone/>
            </a:pPr>
            <a:br>
              <a:rPr lang="vi-VN" sz="2200"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2553587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7A239A6-FBBB-96AD-1CBD-2970666A27FB}"/>
              </a:ext>
            </a:extLst>
          </p:cNvPr>
          <p:cNvPicPr>
            <a:picLocks noChangeAspect="1"/>
          </p:cNvPicPr>
          <p:nvPr/>
        </p:nvPicPr>
        <p:blipFill>
          <a:blip r:embed="rId2"/>
          <a:stretch>
            <a:fillRect/>
          </a:stretch>
        </p:blipFill>
        <p:spPr>
          <a:xfrm>
            <a:off x="0" y="-4509"/>
            <a:ext cx="12192000" cy="6862509"/>
          </a:xfrm>
          <a:prstGeom prst="rect">
            <a:avLst/>
          </a:prstGeom>
        </p:spPr>
      </p:pic>
      <p:sp>
        <p:nvSpPr>
          <p:cNvPr id="2" name="Title 1">
            <a:extLst>
              <a:ext uri="{FF2B5EF4-FFF2-40B4-BE49-F238E27FC236}">
                <a16:creationId xmlns:a16="http://schemas.microsoft.com/office/drawing/2014/main" id="{9CD99CD2-6ECE-A96D-11F3-0AD2C35179B9}"/>
              </a:ext>
            </a:extLst>
          </p:cNvPr>
          <p:cNvSpPr>
            <a:spLocks noGrp="1"/>
          </p:cNvSpPr>
          <p:nvPr>
            <p:ph type="title"/>
          </p:nvPr>
        </p:nvSpPr>
        <p:spPr>
          <a:xfrm>
            <a:off x="1075767" y="1188637"/>
            <a:ext cx="2988234" cy="4480726"/>
          </a:xfrm>
        </p:spPr>
        <p:txBody>
          <a:bodyPr>
            <a:normAutofit/>
          </a:bodyPr>
          <a:lstStyle/>
          <a:p>
            <a:pPr algn="r"/>
            <a:r>
              <a:rPr lang="vi-VN" sz="6100" dirty="0">
                <a:solidFill>
                  <a:schemeClr val="bg1"/>
                </a:solidFill>
              </a:rPr>
              <a:t>VI. KẾT CẤU TIN BÀI</a:t>
            </a:r>
            <a:endParaRPr lang="en-US" sz="6100" dirty="0">
              <a:solidFill>
                <a:schemeClr val="bg1"/>
              </a:solidFill>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B74535-B550-B0F8-1EF6-829300BD4451}"/>
              </a:ext>
            </a:extLst>
          </p:cNvPr>
          <p:cNvSpPr>
            <a:spLocks noGrp="1"/>
          </p:cNvSpPr>
          <p:nvPr>
            <p:ph idx="1"/>
          </p:nvPr>
        </p:nvSpPr>
        <p:spPr>
          <a:xfrm>
            <a:off x="5255260" y="1648870"/>
            <a:ext cx="4702848" cy="3560260"/>
          </a:xfrm>
        </p:spPr>
        <p:txBody>
          <a:bodyPr anchor="ctr">
            <a:normAutofit/>
          </a:bodyPr>
          <a:lstStyle/>
          <a:p>
            <a:r>
              <a:rPr lang="vi-VN" sz="2400" b="1">
                <a:solidFill>
                  <a:schemeClr val="bg1"/>
                </a:solidFill>
              </a:rPr>
              <a:t>Mô hình tin HÌNH THÁP NGƯỢC</a:t>
            </a:r>
          </a:p>
          <a:p>
            <a:pPr marL="0" indent="0">
              <a:buNone/>
            </a:pPr>
            <a:r>
              <a:rPr lang="vi-VN" sz="2400">
                <a:solidFill>
                  <a:schemeClr val="bg1"/>
                </a:solidFill>
              </a:rPr>
              <a:t>Chi tiết quan trọng nhất đặt lên trên, xếp theo thứ tự từ 1, 2, 3, 4... loại mô hình này rất phổ biến trên báo in, người biên tập rất thích, vì khi cần rút ngắn, người biên tập chỉ cần gạch bỏ từ dưới lên trên mà vẫn giữ được cốt lỏi của tin.</a:t>
            </a:r>
            <a:endParaRPr lang="en-US" sz="2400">
              <a:solidFill>
                <a:schemeClr val="bg1"/>
              </a:solidFill>
            </a:endParaRPr>
          </a:p>
        </p:txBody>
      </p:sp>
    </p:spTree>
    <p:extLst>
      <p:ext uri="{BB962C8B-B14F-4D97-AF65-F5344CB8AC3E}">
        <p14:creationId xmlns:p14="http://schemas.microsoft.com/office/powerpoint/2010/main" val="4182480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7015720-5B55-0FE3-B139-26F1BBF35B72}"/>
              </a:ext>
            </a:extLst>
          </p:cNvPr>
          <p:cNvPicPr>
            <a:picLocks noChangeAspect="1"/>
          </p:cNvPicPr>
          <p:nvPr/>
        </p:nvPicPr>
        <p:blipFill>
          <a:blip r:embed="rId2"/>
          <a:stretch>
            <a:fillRect/>
          </a:stretch>
        </p:blipFill>
        <p:spPr>
          <a:xfrm>
            <a:off x="0" y="-4509"/>
            <a:ext cx="12192000" cy="6862509"/>
          </a:xfrm>
          <a:prstGeom prst="rect">
            <a:avLst/>
          </a:prstGeom>
        </p:spPr>
      </p:pic>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D99CD2-6ECE-A96D-11F3-0AD2C35179B9}"/>
              </a:ext>
            </a:extLst>
          </p:cNvPr>
          <p:cNvSpPr>
            <a:spLocks noGrp="1"/>
          </p:cNvSpPr>
          <p:nvPr>
            <p:ph type="title"/>
          </p:nvPr>
        </p:nvSpPr>
        <p:spPr>
          <a:xfrm>
            <a:off x="1383564" y="348865"/>
            <a:ext cx="9718111" cy="1576446"/>
          </a:xfrm>
        </p:spPr>
        <p:txBody>
          <a:bodyPr anchor="ctr">
            <a:normAutofit/>
          </a:bodyPr>
          <a:lstStyle/>
          <a:p>
            <a:r>
              <a:rPr lang="vi-VN" sz="4000" dirty="0">
                <a:solidFill>
                  <a:srgbClr val="FFFFFF"/>
                </a:solidFill>
              </a:rPr>
              <a:t>VI. KẾT CẤU TIN BÀI</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CEB894CB-F477-CCE9-9369-7F274D764AAD}"/>
              </a:ext>
            </a:extLst>
          </p:cNvPr>
          <p:cNvGraphicFramePr>
            <a:graphicFrameLocks noGrp="1"/>
          </p:cNvGraphicFramePr>
          <p:nvPr>
            <p:ph idx="1"/>
            <p:extLst>
              <p:ext uri="{D42A27DB-BD31-4B8C-83A1-F6EECF244321}">
                <p14:modId xmlns:p14="http://schemas.microsoft.com/office/powerpoint/2010/main" val="396486626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463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CE56B6-4238-643A-56C9-3835EFEFD1B2}"/>
              </a:ext>
            </a:extLst>
          </p:cNvPr>
          <p:cNvPicPr>
            <a:picLocks noChangeAspect="1"/>
          </p:cNvPicPr>
          <p:nvPr/>
        </p:nvPicPr>
        <p:blipFill>
          <a:blip r:embed="rId2"/>
          <a:stretch>
            <a:fillRect/>
          </a:stretch>
        </p:blipFill>
        <p:spPr>
          <a:xfrm>
            <a:off x="0" y="-4509"/>
            <a:ext cx="12192000" cy="6862509"/>
          </a:xfrm>
          <a:prstGeom prst="rect">
            <a:avLst/>
          </a:prstGeom>
        </p:spPr>
      </p:pic>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D99CD2-6ECE-A96D-11F3-0AD2C35179B9}"/>
              </a:ext>
            </a:extLst>
          </p:cNvPr>
          <p:cNvSpPr>
            <a:spLocks noGrp="1"/>
          </p:cNvSpPr>
          <p:nvPr>
            <p:ph type="title"/>
          </p:nvPr>
        </p:nvSpPr>
        <p:spPr>
          <a:xfrm>
            <a:off x="1383564" y="348865"/>
            <a:ext cx="9718111" cy="1576446"/>
          </a:xfrm>
        </p:spPr>
        <p:txBody>
          <a:bodyPr anchor="ctr">
            <a:normAutofit/>
          </a:bodyPr>
          <a:lstStyle/>
          <a:p>
            <a:r>
              <a:rPr lang="vi-VN" sz="4000">
                <a:solidFill>
                  <a:srgbClr val="FFFFFF"/>
                </a:solidFill>
              </a:rPr>
              <a:t>VI. KẾT CẤU TIN BÀI</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EEBB3A37-9A01-5CE3-C342-E71A1C42F7E3}"/>
              </a:ext>
            </a:extLst>
          </p:cNvPr>
          <p:cNvGraphicFramePr>
            <a:graphicFrameLocks noGrp="1"/>
          </p:cNvGraphicFramePr>
          <p:nvPr>
            <p:ph idx="1"/>
            <p:extLst>
              <p:ext uri="{D42A27DB-BD31-4B8C-83A1-F6EECF244321}">
                <p14:modId xmlns:p14="http://schemas.microsoft.com/office/powerpoint/2010/main" val="10847769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09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a:solidFill>
                  <a:schemeClr val="bg1"/>
                </a:solidFill>
              </a:rPr>
              <a:t>Thank you</a:t>
            </a:r>
            <a:endParaRPr lang="ko-KR" altLang="en-US">
              <a:solidFill>
                <a:schemeClr val="bg1"/>
              </a:solidFill>
            </a:endParaRPr>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AEE7-6917-725B-A4F2-B3FC8C379BDD}"/>
              </a:ext>
            </a:extLst>
          </p:cNvPr>
          <p:cNvSpPr>
            <a:spLocks noGrp="1"/>
          </p:cNvSpPr>
          <p:nvPr>
            <p:ph type="title"/>
          </p:nvPr>
        </p:nvSpPr>
        <p:spPr>
          <a:xfrm>
            <a:off x="643467" y="321734"/>
            <a:ext cx="10905066" cy="1135737"/>
          </a:xfrm>
        </p:spPr>
        <p:txBody>
          <a:bodyPr>
            <a:normAutofit/>
          </a:bodyPr>
          <a:lstStyle/>
          <a:p>
            <a:r>
              <a:rPr lang="vi-VN" sz="3600" dirty="0"/>
              <a:t>BÀI TẬP</a:t>
            </a:r>
            <a:br>
              <a:rPr lang="vi-VN" sz="3600" dirty="0"/>
            </a:br>
            <a:r>
              <a:rPr lang="vi-VN" sz="3600" dirty="0"/>
              <a:t>Đặt tít cho bản tin sau</a:t>
            </a:r>
            <a:endParaRPr lang="en-US" sz="3600" dirty="0"/>
          </a:p>
        </p:txBody>
      </p:sp>
      <p:sp>
        <p:nvSpPr>
          <p:cNvPr id="3" name="Content Placeholder 2">
            <a:extLst>
              <a:ext uri="{FF2B5EF4-FFF2-40B4-BE49-F238E27FC236}">
                <a16:creationId xmlns:a16="http://schemas.microsoft.com/office/drawing/2014/main" id="{77BD6E87-3BF9-B4C4-E26F-141CC333D385}"/>
              </a:ext>
            </a:extLst>
          </p:cNvPr>
          <p:cNvSpPr>
            <a:spLocks noGrp="1"/>
          </p:cNvSpPr>
          <p:nvPr>
            <p:ph idx="1"/>
          </p:nvPr>
        </p:nvSpPr>
        <p:spPr>
          <a:xfrm>
            <a:off x="643467" y="1782981"/>
            <a:ext cx="10905066" cy="4393982"/>
          </a:xfrm>
        </p:spPr>
        <p:txBody>
          <a:bodyPr>
            <a:normAutofit/>
          </a:bodyPr>
          <a:lstStyle/>
          <a:p>
            <a:r>
              <a:rPr lang="vi-VN" sz="2000" b="0" i="0" dirty="0">
                <a:effectLst/>
                <a:latin typeface="arial" panose="020B0604020202020204" pitchFamily="34" charset="0"/>
              </a:rPr>
              <a:t>(ĐN)- Theo thông tin từ Sở Xây dựng, trên địa bàn tỉnh có 8 dự án nhà ở xã hội đang được triển khai xây dựng thuộc địa bàn TP.Biên Hòa, TP.Long Khánh và các huyện: Nhơn Trạch, Long Thành, Trảng Bom, Cẩm Mỹ. Dự kiến các dự án trên sẽ xây dựng xong trong giai đoạn 2021-2025; khi hoàn thành sẽ có khoảng 9.562 căn hộ để bán và cho thuê với người có thu nhập thấp trên địa bàn tỉnh.</a:t>
            </a:r>
          </a:p>
          <a:p>
            <a:r>
              <a:rPr lang="vi-VN" sz="2000" b="0" i="0" dirty="0">
                <a:effectLst/>
                <a:latin typeface="arial" panose="020B0604020202020204" pitchFamily="34" charset="0"/>
              </a:rPr>
              <a:t>Huyện Nhơn Trạch là địa phương có nhiều dự án nhà ở xã hội đang xây dựng nhất, với 3 dự án và tổng số căn hộ khoảng 6.042 căn. Trong đó gồm dự án Nhà ở xã hội chung cư cho người có thu nhập thấp tại xã Phước An do Công ty CP Đệ Tam đầu tư. Hiện dự án này đã hoàn thành 280 căn và đang tiến hành xây dựng tiếp 1.912 căn. Tiếp đến là 2 dự án nhà ở công nhân tại xã Phước Thiền và TT.Hiệp Phước với 3.850 căn, do Công ty TNHH MTV Phát triển đô thị và khu công nghiệp IDICO làm chủ đầu tư. Dự án nhà ở công nhân đã hoàn thành 1.308 căn và đang xây dựng tiếp 2.542 căn.</a:t>
            </a:r>
          </a:p>
          <a:p>
            <a:r>
              <a:rPr lang="vi-VN" sz="2000" b="0" i="0" dirty="0">
                <a:effectLst/>
                <a:latin typeface="arial" panose="020B0604020202020204" pitchFamily="34" charset="0"/>
              </a:rPr>
              <a:t>TP.Biên Hòa có 1 dự án nhà ở xã hội A6, A7 ở P.Quang Vinh do Công ty CP Kinh doanh nhà Đồng Nai làm chủ đầu tư với 435 căn, xây dựng theo hình thức chung cư cao tầng.</a:t>
            </a:r>
          </a:p>
          <a:p>
            <a:endParaRPr lang="en-US" sz="2000" dirty="0"/>
          </a:p>
        </p:txBody>
      </p:sp>
      <p:pic>
        <p:nvPicPr>
          <p:cNvPr id="5" name="Picture 4">
            <a:extLst>
              <a:ext uri="{FF2B5EF4-FFF2-40B4-BE49-F238E27FC236}">
                <a16:creationId xmlns:a16="http://schemas.microsoft.com/office/drawing/2014/main" id="{05DCBCCE-6A6D-EC50-669C-32BA0CB3B967}"/>
              </a:ext>
            </a:extLst>
          </p:cNvPr>
          <p:cNvPicPr>
            <a:picLocks noChangeAspect="1"/>
          </p:cNvPicPr>
          <p:nvPr/>
        </p:nvPicPr>
        <p:blipFill>
          <a:blip r:embed="rId2"/>
          <a:stretch>
            <a:fillRect/>
          </a:stretch>
        </p:blipFill>
        <p:spPr>
          <a:xfrm>
            <a:off x="0" y="-4510"/>
            <a:ext cx="12192000" cy="6862509"/>
          </a:xfrm>
          <a:prstGeom prst="rect">
            <a:avLst/>
          </a:prstGeom>
        </p:spPr>
      </p:pic>
      <p:sp>
        <p:nvSpPr>
          <p:cNvPr id="15" name="Title 1">
            <a:extLst>
              <a:ext uri="{FF2B5EF4-FFF2-40B4-BE49-F238E27FC236}">
                <a16:creationId xmlns:a16="http://schemas.microsoft.com/office/drawing/2014/main" id="{E9542A6B-B4C6-0B69-A6A8-16E44E227643}"/>
              </a:ext>
            </a:extLst>
          </p:cNvPr>
          <p:cNvSpPr txBox="1">
            <a:spLocks/>
          </p:cNvSpPr>
          <p:nvPr/>
        </p:nvSpPr>
        <p:spPr>
          <a:xfrm>
            <a:off x="4553743" y="484489"/>
            <a:ext cx="10905066" cy="113573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dirty="0">
                <a:solidFill>
                  <a:schemeClr val="bg1"/>
                </a:solidFill>
              </a:rPr>
              <a:t>KHÁI NIỆM</a:t>
            </a:r>
            <a:br>
              <a:rPr lang="vi-VN" dirty="0">
                <a:solidFill>
                  <a:schemeClr val="bg1"/>
                </a:solidFill>
              </a:rPr>
            </a:br>
            <a:endParaRPr lang="en-US" dirty="0">
              <a:solidFill>
                <a:schemeClr val="bg1"/>
              </a:solidFill>
            </a:endParaRPr>
          </a:p>
        </p:txBody>
      </p:sp>
      <p:sp>
        <p:nvSpPr>
          <p:cNvPr id="17" name="Content Placeholder 2">
            <a:extLst>
              <a:ext uri="{FF2B5EF4-FFF2-40B4-BE49-F238E27FC236}">
                <a16:creationId xmlns:a16="http://schemas.microsoft.com/office/drawing/2014/main" id="{912F91D4-5FD6-CB61-2069-E02F794F600B}"/>
              </a:ext>
            </a:extLst>
          </p:cNvPr>
          <p:cNvSpPr txBox="1">
            <a:spLocks/>
          </p:cNvSpPr>
          <p:nvPr/>
        </p:nvSpPr>
        <p:spPr>
          <a:xfrm>
            <a:off x="1251667" y="1920145"/>
            <a:ext cx="10838318" cy="497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2000" b="1" dirty="0">
                <a:solidFill>
                  <a:schemeClr val="bg1"/>
                </a:solidFill>
              </a:rPr>
              <a:t>Tin phải có liên quan, hữu ích, gây được sự quan tâm </a:t>
            </a:r>
          </a:p>
          <a:p>
            <a:pPr marL="0" indent="0">
              <a:buNone/>
            </a:pPr>
            <a:r>
              <a:rPr lang="vi-VN" sz="2000" dirty="0">
                <a:solidFill>
                  <a:schemeClr val="bg1"/>
                </a:solidFill>
              </a:rPr>
              <a:t> - Tin là cái gì có liên quan đến cộng đồng, có ý nghĩa với số đông</a:t>
            </a:r>
          </a:p>
          <a:p>
            <a:pPr>
              <a:buFont typeface="Wingdings" panose="05000000000000000000" pitchFamily="2" charset="2"/>
              <a:buChar char="v"/>
            </a:pPr>
            <a:r>
              <a:rPr lang="vi-VN" sz="2000" dirty="0">
                <a:solidFill>
                  <a:schemeClr val="bg1"/>
                </a:solidFill>
              </a:rPr>
              <a:t>VÍ DỤ: </a:t>
            </a:r>
            <a:r>
              <a:rPr lang="en-US" sz="2000" b="1" i="0" dirty="0" err="1">
                <a:solidFill>
                  <a:schemeClr val="bg1"/>
                </a:solidFill>
                <a:effectLst/>
                <a:latin typeface="arial" panose="020B0604020202020204" pitchFamily="34" charset="0"/>
              </a:rPr>
              <a:t>Giá</a:t>
            </a:r>
            <a:r>
              <a:rPr lang="en-US" sz="2000" b="1" i="0" dirty="0">
                <a:solidFill>
                  <a:schemeClr val="bg1"/>
                </a:solidFill>
                <a:effectLst/>
                <a:latin typeface="arial" panose="020B0604020202020204" pitchFamily="34" charset="0"/>
              </a:rPr>
              <a:t> </a:t>
            </a:r>
            <a:r>
              <a:rPr lang="en-US" sz="2000" b="1" i="0" dirty="0" err="1">
                <a:solidFill>
                  <a:schemeClr val="bg1"/>
                </a:solidFill>
                <a:effectLst/>
                <a:latin typeface="arial" panose="020B0604020202020204" pitchFamily="34" charset="0"/>
              </a:rPr>
              <a:t>xăng</a:t>
            </a:r>
            <a:r>
              <a:rPr lang="en-US" sz="2000" b="1" i="0" dirty="0">
                <a:solidFill>
                  <a:schemeClr val="bg1"/>
                </a:solidFill>
                <a:effectLst/>
                <a:latin typeface="arial" panose="020B0604020202020204" pitchFamily="34" charset="0"/>
              </a:rPr>
              <a:t> </a:t>
            </a:r>
            <a:r>
              <a:rPr lang="en-US" sz="2000" b="1" i="0" dirty="0" err="1">
                <a:solidFill>
                  <a:schemeClr val="bg1"/>
                </a:solidFill>
                <a:effectLst/>
                <a:latin typeface="arial" panose="020B0604020202020204" pitchFamily="34" charset="0"/>
              </a:rPr>
              <a:t>tiếp</a:t>
            </a:r>
            <a:r>
              <a:rPr lang="en-US" sz="2000" b="1" i="0" dirty="0">
                <a:solidFill>
                  <a:schemeClr val="bg1"/>
                </a:solidFill>
                <a:effectLst/>
                <a:latin typeface="arial" panose="020B0604020202020204" pitchFamily="34" charset="0"/>
              </a:rPr>
              <a:t> </a:t>
            </a:r>
            <a:r>
              <a:rPr lang="en-US" sz="2000" b="1" i="0" dirty="0" err="1">
                <a:solidFill>
                  <a:schemeClr val="bg1"/>
                </a:solidFill>
                <a:effectLst/>
                <a:latin typeface="arial" panose="020B0604020202020204" pitchFamily="34" charset="0"/>
              </a:rPr>
              <a:t>tục</a:t>
            </a:r>
            <a:r>
              <a:rPr lang="en-US" sz="2000" b="1" i="0" dirty="0">
                <a:solidFill>
                  <a:schemeClr val="bg1"/>
                </a:solidFill>
                <a:effectLst/>
                <a:latin typeface="arial" panose="020B0604020202020204" pitchFamily="34" charset="0"/>
              </a:rPr>
              <a:t> </a:t>
            </a:r>
            <a:r>
              <a:rPr lang="en-US" sz="2000" b="1" i="0" dirty="0" err="1">
                <a:solidFill>
                  <a:schemeClr val="bg1"/>
                </a:solidFill>
                <a:effectLst/>
                <a:latin typeface="arial" panose="020B0604020202020204" pitchFamily="34" charset="0"/>
              </a:rPr>
              <a:t>giảm</a:t>
            </a:r>
            <a:r>
              <a:rPr lang="en-US" sz="2000" b="1" i="0" dirty="0">
                <a:solidFill>
                  <a:schemeClr val="bg1"/>
                </a:solidFill>
                <a:effectLst/>
                <a:latin typeface="arial" panose="020B0604020202020204" pitchFamily="34" charset="0"/>
              </a:rPr>
              <a:t> </a:t>
            </a:r>
            <a:r>
              <a:rPr lang="en-US" sz="2000" b="1" i="0" dirty="0" err="1">
                <a:solidFill>
                  <a:schemeClr val="bg1"/>
                </a:solidFill>
                <a:effectLst/>
                <a:latin typeface="arial" panose="020B0604020202020204" pitchFamily="34" charset="0"/>
              </a:rPr>
              <a:t>mạnh</a:t>
            </a:r>
            <a:r>
              <a:rPr lang="en-US" sz="2000" b="1" i="0" dirty="0">
                <a:solidFill>
                  <a:schemeClr val="bg1"/>
                </a:solidFill>
                <a:effectLst/>
                <a:latin typeface="arial" panose="020B0604020202020204" pitchFamily="34" charset="0"/>
              </a:rPr>
              <a:t>, </a:t>
            </a:r>
            <a:r>
              <a:rPr lang="en-US" sz="2000" b="1" i="0" dirty="0" err="1">
                <a:solidFill>
                  <a:schemeClr val="bg1"/>
                </a:solidFill>
                <a:effectLst/>
                <a:latin typeface="arial" panose="020B0604020202020204" pitchFamily="34" charset="0"/>
              </a:rPr>
              <a:t>còn</a:t>
            </a:r>
            <a:r>
              <a:rPr lang="en-US" sz="2000" b="1" i="0" dirty="0">
                <a:solidFill>
                  <a:schemeClr val="bg1"/>
                </a:solidFill>
                <a:effectLst/>
                <a:latin typeface="arial" panose="020B0604020202020204" pitchFamily="34" charset="0"/>
              </a:rPr>
              <a:t> </a:t>
            </a:r>
            <a:r>
              <a:rPr lang="en-US" sz="2000" b="1" i="0" dirty="0" err="1">
                <a:solidFill>
                  <a:schemeClr val="bg1"/>
                </a:solidFill>
                <a:effectLst/>
                <a:latin typeface="arial" panose="020B0604020202020204" pitchFamily="34" charset="0"/>
              </a:rPr>
              <a:t>xấp</a:t>
            </a:r>
            <a:r>
              <a:rPr lang="en-US" sz="2000" b="1" i="0" dirty="0">
                <a:solidFill>
                  <a:schemeClr val="bg1"/>
                </a:solidFill>
                <a:effectLst/>
                <a:latin typeface="arial" panose="020B0604020202020204" pitchFamily="34" charset="0"/>
              </a:rPr>
              <a:t> </a:t>
            </a:r>
            <a:r>
              <a:rPr lang="en-US" sz="2000" b="1" i="0" dirty="0" err="1">
                <a:solidFill>
                  <a:schemeClr val="bg1"/>
                </a:solidFill>
                <a:effectLst/>
                <a:latin typeface="arial" panose="020B0604020202020204" pitchFamily="34" charset="0"/>
              </a:rPr>
              <a:t>xỉ</a:t>
            </a:r>
            <a:r>
              <a:rPr lang="en-US" sz="2000" b="1" i="0" dirty="0">
                <a:solidFill>
                  <a:schemeClr val="bg1"/>
                </a:solidFill>
                <a:effectLst/>
                <a:latin typeface="arial" panose="020B0604020202020204" pitchFamily="34" charset="0"/>
              </a:rPr>
              <a:t> 26.000 </a:t>
            </a:r>
            <a:r>
              <a:rPr lang="en-US" sz="2000" b="1" i="0" dirty="0" err="1">
                <a:solidFill>
                  <a:schemeClr val="bg1"/>
                </a:solidFill>
                <a:effectLst/>
                <a:latin typeface="arial" panose="020B0604020202020204" pitchFamily="34" charset="0"/>
              </a:rPr>
              <a:t>đồng</a:t>
            </a:r>
            <a:r>
              <a:rPr lang="en-US" sz="2000" b="1" i="0" dirty="0">
                <a:solidFill>
                  <a:schemeClr val="bg1"/>
                </a:solidFill>
                <a:effectLst/>
                <a:latin typeface="arial" panose="020B0604020202020204" pitchFamily="34" charset="0"/>
              </a:rPr>
              <a:t>/</a:t>
            </a:r>
            <a:r>
              <a:rPr lang="en-US" sz="2000" b="1" i="0" dirty="0" err="1">
                <a:solidFill>
                  <a:schemeClr val="bg1"/>
                </a:solidFill>
                <a:effectLst/>
                <a:latin typeface="arial" panose="020B0604020202020204" pitchFamily="34" charset="0"/>
              </a:rPr>
              <a:t>lít</a:t>
            </a:r>
            <a:endParaRPr lang="en-US" sz="2000" b="1" i="0" dirty="0">
              <a:solidFill>
                <a:schemeClr val="bg1"/>
              </a:solidFill>
              <a:effectLst/>
              <a:latin typeface="arial" panose="020B0604020202020204" pitchFamily="34" charset="0"/>
            </a:endParaRPr>
          </a:p>
          <a:p>
            <a:pPr marL="0" indent="0">
              <a:buNone/>
            </a:pPr>
            <a:r>
              <a:rPr lang="vi-VN" sz="2000" b="0" i="0" dirty="0">
                <a:solidFill>
                  <a:schemeClr val="bg1"/>
                </a:solidFill>
                <a:effectLst/>
                <a:latin typeface="arial" panose="020B0604020202020204" pitchFamily="34" charset="0"/>
              </a:rPr>
              <a:t>ĐN) - Từ 15 giờ ngày 21-7, giá xăng E5 RON 92 giảm 2.710 đồng/lít, xăng RON 95 giảm 3.600 đồng/lít trong đợt điều chỉnh giá bán lẻ xăng dầu của Liên bộ Tài chính - Công thương. Đây là lần thứ 3 liên tiếp giá xăng giảm sau 7 lần tăng liên tục trước đó.</a:t>
            </a:r>
          </a:p>
          <a:p>
            <a:pPr marL="0" indent="0">
              <a:buNone/>
            </a:pPr>
            <a:r>
              <a:rPr lang="en-US" sz="2000" b="0" i="0" dirty="0">
                <a:solidFill>
                  <a:schemeClr val="bg1"/>
                </a:solidFill>
                <a:effectLst/>
                <a:latin typeface="arial" panose="020B0604020202020204" pitchFamily="34" charset="0"/>
              </a:rPr>
              <a:t>Sau </a:t>
            </a:r>
            <a:r>
              <a:rPr lang="en-US" sz="2000" b="0" i="0" dirty="0" err="1">
                <a:solidFill>
                  <a:schemeClr val="bg1"/>
                </a:solidFill>
                <a:effectLst/>
                <a:latin typeface="arial" panose="020B0604020202020204" pitchFamily="34" charset="0"/>
              </a:rPr>
              <a:t>khi</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điều</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chỉnh</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mức</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giá</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bán</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lẻ</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tối</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đa</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đối</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với</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xăng</a:t>
            </a:r>
            <a:r>
              <a:rPr lang="en-US" sz="2000" b="0" i="0" dirty="0">
                <a:solidFill>
                  <a:schemeClr val="bg1"/>
                </a:solidFill>
                <a:effectLst/>
                <a:latin typeface="arial" panose="020B0604020202020204" pitchFamily="34" charset="0"/>
              </a:rPr>
              <a:t> E5 RON92 </a:t>
            </a:r>
            <a:r>
              <a:rPr lang="en-US" sz="2000" b="0" i="0" dirty="0" err="1">
                <a:solidFill>
                  <a:schemeClr val="bg1"/>
                </a:solidFill>
                <a:effectLst/>
                <a:latin typeface="arial" panose="020B0604020202020204" pitchFamily="34" charset="0"/>
              </a:rPr>
              <a:t>là</a:t>
            </a:r>
            <a:r>
              <a:rPr lang="en-US" sz="2000" b="0" i="0" dirty="0">
                <a:solidFill>
                  <a:schemeClr val="bg1"/>
                </a:solidFill>
                <a:effectLst/>
                <a:latin typeface="arial" panose="020B0604020202020204" pitchFamily="34" charset="0"/>
              </a:rPr>
              <a:t> 25.070 </a:t>
            </a:r>
            <a:r>
              <a:rPr lang="en-US" sz="2000" b="0" i="0" dirty="0" err="1">
                <a:solidFill>
                  <a:schemeClr val="bg1"/>
                </a:solidFill>
                <a:effectLst/>
                <a:latin typeface="arial" panose="020B0604020202020204" pitchFamily="34" charset="0"/>
              </a:rPr>
              <a:t>đồng</a:t>
            </a:r>
            <a:r>
              <a:rPr lang="en-US" sz="2000" b="0" i="0" dirty="0">
                <a:solidFill>
                  <a:schemeClr val="bg1"/>
                </a:solidFill>
                <a:effectLst/>
                <a:latin typeface="arial" panose="020B0604020202020204" pitchFamily="34" charset="0"/>
              </a:rPr>
              <a:t>/</a:t>
            </a:r>
            <a:r>
              <a:rPr lang="en-US" sz="2000" b="0" i="0" dirty="0" err="1">
                <a:solidFill>
                  <a:schemeClr val="bg1"/>
                </a:solidFill>
                <a:effectLst/>
                <a:latin typeface="arial" panose="020B0604020202020204" pitchFamily="34" charset="0"/>
              </a:rPr>
              <a:t>lít</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và</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xăng</a:t>
            </a:r>
            <a:r>
              <a:rPr lang="en-US" sz="2000" b="0" i="0" dirty="0">
                <a:solidFill>
                  <a:schemeClr val="bg1"/>
                </a:solidFill>
                <a:effectLst/>
                <a:latin typeface="arial" panose="020B0604020202020204" pitchFamily="34" charset="0"/>
              </a:rPr>
              <a:t> RON95 </a:t>
            </a:r>
            <a:r>
              <a:rPr lang="en-US" sz="2000" b="0" i="0" dirty="0" err="1">
                <a:solidFill>
                  <a:schemeClr val="bg1"/>
                </a:solidFill>
                <a:effectLst/>
                <a:latin typeface="arial" panose="020B0604020202020204" pitchFamily="34" charset="0"/>
              </a:rPr>
              <a:t>là</a:t>
            </a:r>
            <a:r>
              <a:rPr lang="en-US" sz="2000" b="0" i="0" dirty="0">
                <a:solidFill>
                  <a:schemeClr val="bg1"/>
                </a:solidFill>
                <a:effectLst/>
                <a:latin typeface="arial" panose="020B0604020202020204" pitchFamily="34" charset="0"/>
              </a:rPr>
              <a:t> 26.070 </a:t>
            </a:r>
            <a:r>
              <a:rPr lang="en-US" sz="2000" b="0" i="0" dirty="0" err="1">
                <a:solidFill>
                  <a:schemeClr val="bg1"/>
                </a:solidFill>
                <a:effectLst/>
                <a:latin typeface="arial" panose="020B0604020202020204" pitchFamily="34" charset="0"/>
              </a:rPr>
              <a:t>đồng</a:t>
            </a:r>
            <a:r>
              <a:rPr lang="en-US" sz="2000" b="0" i="0" dirty="0">
                <a:solidFill>
                  <a:schemeClr val="bg1"/>
                </a:solidFill>
                <a:effectLst/>
                <a:latin typeface="arial" panose="020B0604020202020204" pitchFamily="34" charset="0"/>
              </a:rPr>
              <a:t>/</a:t>
            </a:r>
            <a:r>
              <a:rPr lang="en-US" sz="2000" b="0" i="0" dirty="0" err="1">
                <a:solidFill>
                  <a:schemeClr val="bg1"/>
                </a:solidFill>
                <a:effectLst/>
                <a:latin typeface="arial" panose="020B0604020202020204" pitchFamily="34" charset="0"/>
              </a:rPr>
              <a:t>lít</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Bên</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cạnh</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đó</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giá</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bán</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lẻ</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các</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mặt</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hàng</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dầu</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cũng</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giảm</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khá</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mạnh</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trong</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đợt</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điều</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chỉnh</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này</a:t>
            </a:r>
            <a:r>
              <a:rPr lang="en-US" sz="2000" b="0" i="0" dirty="0">
                <a:solidFill>
                  <a:schemeClr val="bg1"/>
                </a:solidFill>
                <a:effectLst/>
                <a:latin typeface="arial" panose="020B0604020202020204" pitchFamily="34" charset="0"/>
              </a:rPr>
              <a:t>.</a:t>
            </a:r>
          </a:p>
          <a:p>
            <a:pPr marL="0" indent="0">
              <a:buNone/>
            </a:pPr>
            <a:r>
              <a:rPr lang="en-US" sz="2000" b="0" i="0" dirty="0" err="1">
                <a:solidFill>
                  <a:schemeClr val="bg1"/>
                </a:solidFill>
                <a:effectLst/>
                <a:latin typeface="arial" panose="020B0604020202020204" pitchFamily="34" charset="0"/>
              </a:rPr>
              <a:t>Dầu</a:t>
            </a:r>
            <a:r>
              <a:rPr lang="en-US" sz="2000" b="0" i="0" dirty="0">
                <a:solidFill>
                  <a:schemeClr val="bg1"/>
                </a:solidFill>
                <a:effectLst/>
                <a:latin typeface="arial" panose="020B0604020202020204" pitchFamily="34" charset="0"/>
              </a:rPr>
              <a:t> diesel </a:t>
            </a:r>
            <a:r>
              <a:rPr lang="en-US" sz="2000" b="0" i="0" dirty="0" err="1">
                <a:solidFill>
                  <a:schemeClr val="bg1"/>
                </a:solidFill>
                <a:effectLst/>
                <a:latin typeface="arial" panose="020B0604020202020204" pitchFamily="34" charset="0"/>
              </a:rPr>
              <a:t>giảm</a:t>
            </a:r>
            <a:r>
              <a:rPr lang="en-US" sz="2000" b="0" i="0" dirty="0">
                <a:solidFill>
                  <a:schemeClr val="bg1"/>
                </a:solidFill>
                <a:effectLst/>
                <a:latin typeface="arial" panose="020B0604020202020204" pitchFamily="34" charset="0"/>
              </a:rPr>
              <a:t> 1.740 </a:t>
            </a:r>
            <a:r>
              <a:rPr lang="en-US" sz="2000" b="0" i="0" dirty="0" err="1">
                <a:solidFill>
                  <a:schemeClr val="bg1"/>
                </a:solidFill>
                <a:effectLst/>
                <a:latin typeface="arial" panose="020B0604020202020204" pitchFamily="34" charset="0"/>
              </a:rPr>
              <a:t>đồng</a:t>
            </a:r>
            <a:r>
              <a:rPr lang="en-US" sz="2000" b="0" i="0" dirty="0">
                <a:solidFill>
                  <a:schemeClr val="bg1"/>
                </a:solidFill>
                <a:effectLst/>
                <a:latin typeface="arial" panose="020B0604020202020204" pitchFamily="34" charset="0"/>
              </a:rPr>
              <a:t>/</a:t>
            </a:r>
            <a:r>
              <a:rPr lang="en-US" sz="2000" b="0" i="0" dirty="0" err="1">
                <a:solidFill>
                  <a:schemeClr val="bg1"/>
                </a:solidFill>
                <a:effectLst/>
                <a:latin typeface="arial" panose="020B0604020202020204" pitchFamily="34" charset="0"/>
              </a:rPr>
              <a:t>lít</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xuống</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còn</a:t>
            </a:r>
            <a:r>
              <a:rPr lang="en-US" sz="2000" b="0" i="0" dirty="0">
                <a:solidFill>
                  <a:schemeClr val="bg1"/>
                </a:solidFill>
                <a:effectLst/>
                <a:latin typeface="arial" panose="020B0604020202020204" pitchFamily="34" charset="0"/>
              </a:rPr>
              <a:t> 24.850 </a:t>
            </a:r>
            <a:r>
              <a:rPr lang="en-US" sz="2000" b="0" i="0" dirty="0" err="1">
                <a:solidFill>
                  <a:schemeClr val="bg1"/>
                </a:solidFill>
                <a:effectLst/>
                <a:latin typeface="arial" panose="020B0604020202020204" pitchFamily="34" charset="0"/>
              </a:rPr>
              <a:t>đồng</a:t>
            </a:r>
            <a:r>
              <a:rPr lang="en-US" sz="2000" b="0" i="0" dirty="0">
                <a:solidFill>
                  <a:schemeClr val="bg1"/>
                </a:solidFill>
                <a:effectLst/>
                <a:latin typeface="arial" panose="020B0604020202020204" pitchFamily="34" charset="0"/>
              </a:rPr>
              <a:t>/</a:t>
            </a:r>
            <a:r>
              <a:rPr lang="en-US" sz="2000" b="0" i="0" dirty="0" err="1">
                <a:solidFill>
                  <a:schemeClr val="bg1"/>
                </a:solidFill>
                <a:effectLst/>
                <a:latin typeface="arial" panose="020B0604020202020204" pitchFamily="34" charset="0"/>
              </a:rPr>
              <a:t>lít</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dầu</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hỏa</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giảm</a:t>
            </a:r>
            <a:r>
              <a:rPr lang="en-US" sz="2000" b="0" i="0" dirty="0">
                <a:solidFill>
                  <a:schemeClr val="bg1"/>
                </a:solidFill>
                <a:effectLst/>
                <a:latin typeface="arial" panose="020B0604020202020204" pitchFamily="34" charset="0"/>
              </a:rPr>
              <a:t> 1.100 </a:t>
            </a:r>
            <a:r>
              <a:rPr lang="en-US" sz="2000" b="0" i="0" dirty="0" err="1">
                <a:solidFill>
                  <a:schemeClr val="bg1"/>
                </a:solidFill>
                <a:effectLst/>
                <a:latin typeface="arial" panose="020B0604020202020204" pitchFamily="34" charset="0"/>
              </a:rPr>
              <a:t>đồng</a:t>
            </a:r>
            <a:r>
              <a:rPr lang="en-US" sz="2000" b="0" i="0" dirty="0">
                <a:solidFill>
                  <a:schemeClr val="bg1"/>
                </a:solidFill>
                <a:effectLst/>
                <a:latin typeface="arial" panose="020B0604020202020204" pitchFamily="34" charset="0"/>
              </a:rPr>
              <a:t>/</a:t>
            </a:r>
            <a:r>
              <a:rPr lang="en-US" sz="2000" b="0" i="0" dirty="0" err="1">
                <a:solidFill>
                  <a:schemeClr val="bg1"/>
                </a:solidFill>
                <a:effectLst/>
                <a:latin typeface="arial" panose="020B0604020202020204" pitchFamily="34" charset="0"/>
              </a:rPr>
              <a:t>lít</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về</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mức</a:t>
            </a:r>
            <a:r>
              <a:rPr lang="en-US" sz="2000" b="0" i="0" dirty="0">
                <a:solidFill>
                  <a:schemeClr val="bg1"/>
                </a:solidFill>
                <a:effectLst/>
                <a:latin typeface="arial" panose="020B0604020202020204" pitchFamily="34" charset="0"/>
              </a:rPr>
              <a:t> 25.240 </a:t>
            </a:r>
            <a:r>
              <a:rPr lang="en-US" sz="2000" b="0" i="0" dirty="0" err="1">
                <a:solidFill>
                  <a:schemeClr val="bg1"/>
                </a:solidFill>
                <a:effectLst/>
                <a:latin typeface="arial" panose="020B0604020202020204" pitchFamily="34" charset="0"/>
              </a:rPr>
              <a:t>đồng</a:t>
            </a:r>
            <a:r>
              <a:rPr lang="en-US" sz="2000" b="0" i="0" dirty="0">
                <a:solidFill>
                  <a:schemeClr val="bg1"/>
                </a:solidFill>
                <a:effectLst/>
                <a:latin typeface="arial" panose="020B0604020202020204" pitchFamily="34" charset="0"/>
              </a:rPr>
              <a:t>/kg; </a:t>
            </a:r>
            <a:r>
              <a:rPr lang="en-US" sz="2000" b="0" i="0" dirty="0" err="1">
                <a:solidFill>
                  <a:schemeClr val="bg1"/>
                </a:solidFill>
                <a:effectLst/>
                <a:latin typeface="arial" panose="020B0604020202020204" pitchFamily="34" charset="0"/>
              </a:rPr>
              <a:t>dầu</a:t>
            </a:r>
            <a:r>
              <a:rPr lang="en-US" sz="2000" b="0" i="0" dirty="0">
                <a:solidFill>
                  <a:schemeClr val="bg1"/>
                </a:solidFill>
                <a:effectLst/>
                <a:latin typeface="arial" panose="020B0604020202020204" pitchFamily="34" charset="0"/>
              </a:rPr>
              <a:t> mazut </a:t>
            </a:r>
            <a:r>
              <a:rPr lang="en-US" sz="2000" b="0" i="0" dirty="0" err="1">
                <a:solidFill>
                  <a:schemeClr val="bg1"/>
                </a:solidFill>
                <a:effectLst/>
                <a:latin typeface="arial" panose="020B0604020202020204" pitchFamily="34" charset="0"/>
              </a:rPr>
              <a:t>giảm</a:t>
            </a:r>
            <a:r>
              <a:rPr lang="en-US" sz="2000" b="0" i="0" dirty="0">
                <a:solidFill>
                  <a:schemeClr val="bg1"/>
                </a:solidFill>
                <a:effectLst/>
                <a:latin typeface="arial" panose="020B0604020202020204" pitchFamily="34" charset="0"/>
              </a:rPr>
              <a:t> 2.380 </a:t>
            </a:r>
            <a:r>
              <a:rPr lang="en-US" sz="2000" b="0" i="0" dirty="0" err="1">
                <a:solidFill>
                  <a:schemeClr val="bg1"/>
                </a:solidFill>
                <a:effectLst/>
                <a:latin typeface="arial" panose="020B0604020202020204" pitchFamily="34" charset="0"/>
              </a:rPr>
              <a:t>đồng</a:t>
            </a:r>
            <a:r>
              <a:rPr lang="en-US" sz="2000" b="0" i="0" dirty="0">
                <a:solidFill>
                  <a:schemeClr val="bg1"/>
                </a:solidFill>
                <a:effectLst/>
                <a:latin typeface="arial" panose="020B0604020202020204" pitchFamily="34" charset="0"/>
              </a:rPr>
              <a:t>/kg, </a:t>
            </a:r>
            <a:r>
              <a:rPr lang="en-US" sz="2000" b="0" i="0" dirty="0" err="1">
                <a:solidFill>
                  <a:schemeClr val="bg1"/>
                </a:solidFill>
                <a:effectLst/>
                <a:latin typeface="arial" panose="020B0604020202020204" pitchFamily="34" charset="0"/>
              </a:rPr>
              <a:t>có</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giá</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bán</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tối</a:t>
            </a:r>
            <a:r>
              <a:rPr lang="en-US" sz="2000" b="0" i="0" dirty="0">
                <a:solidFill>
                  <a:schemeClr val="bg1"/>
                </a:solidFill>
                <a:effectLst/>
                <a:latin typeface="arial" panose="020B0604020202020204" pitchFamily="34" charset="0"/>
              </a:rPr>
              <a:t> </a:t>
            </a:r>
            <a:r>
              <a:rPr lang="en-US" sz="2000" b="0" i="0" dirty="0" err="1">
                <a:solidFill>
                  <a:schemeClr val="bg1"/>
                </a:solidFill>
                <a:effectLst/>
                <a:latin typeface="arial" panose="020B0604020202020204" pitchFamily="34" charset="0"/>
              </a:rPr>
              <a:t>đa</a:t>
            </a:r>
            <a:r>
              <a:rPr lang="en-US" sz="2000" b="0" i="0" dirty="0">
                <a:solidFill>
                  <a:schemeClr val="bg1"/>
                </a:solidFill>
                <a:effectLst/>
                <a:latin typeface="arial" panose="020B0604020202020204" pitchFamily="34" charset="0"/>
              </a:rPr>
              <a:t> 16.540 </a:t>
            </a:r>
            <a:r>
              <a:rPr lang="en-US" sz="2000" b="0" i="0" dirty="0" err="1">
                <a:solidFill>
                  <a:schemeClr val="bg1"/>
                </a:solidFill>
                <a:effectLst/>
                <a:latin typeface="arial" panose="020B0604020202020204" pitchFamily="34" charset="0"/>
              </a:rPr>
              <a:t>đồng</a:t>
            </a:r>
            <a:r>
              <a:rPr lang="en-US" sz="2000" b="0" i="0" dirty="0">
                <a:solidFill>
                  <a:schemeClr val="bg1"/>
                </a:solidFill>
                <a:effectLst/>
                <a:latin typeface="arial" panose="020B0604020202020204" pitchFamily="34" charset="0"/>
              </a:rPr>
              <a:t>/kg.</a:t>
            </a:r>
          </a:p>
          <a:p>
            <a:pPr marL="0" indent="0">
              <a:buNone/>
            </a:pPr>
            <a:r>
              <a:rPr lang="vi-VN" sz="2000" dirty="0">
                <a:solidFill>
                  <a:schemeClr val="bg1"/>
                </a:solidFill>
              </a:rPr>
              <a:t>(Báo Đồng Nai)</a:t>
            </a:r>
          </a:p>
        </p:txBody>
      </p:sp>
      <p:sp>
        <p:nvSpPr>
          <p:cNvPr id="18" name="Oval 17">
            <a:extLst>
              <a:ext uri="{FF2B5EF4-FFF2-40B4-BE49-F238E27FC236}">
                <a16:creationId xmlns:a16="http://schemas.microsoft.com/office/drawing/2014/main" id="{3497B0E0-7160-A9D4-F208-65D78ECB197C}"/>
              </a:ext>
            </a:extLst>
          </p:cNvPr>
          <p:cNvSpPr/>
          <p:nvPr/>
        </p:nvSpPr>
        <p:spPr>
          <a:xfrm>
            <a:off x="771614" y="740903"/>
            <a:ext cx="960107" cy="960107"/>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chemeClr val="bg1"/>
              </a:solidFill>
            </a:endParaRPr>
          </a:p>
        </p:txBody>
      </p:sp>
      <p:sp>
        <p:nvSpPr>
          <p:cNvPr id="19" name="Oval 18">
            <a:extLst>
              <a:ext uri="{FF2B5EF4-FFF2-40B4-BE49-F238E27FC236}">
                <a16:creationId xmlns:a16="http://schemas.microsoft.com/office/drawing/2014/main" id="{CB80DE76-F73F-D150-4130-78ABB4E4D6FC}"/>
              </a:ext>
            </a:extLst>
          </p:cNvPr>
          <p:cNvSpPr/>
          <p:nvPr/>
        </p:nvSpPr>
        <p:spPr>
          <a:xfrm>
            <a:off x="915630" y="884919"/>
            <a:ext cx="672075" cy="672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733">
              <a:solidFill>
                <a:schemeClr val="bg1"/>
              </a:solidFill>
            </a:endParaRPr>
          </a:p>
        </p:txBody>
      </p:sp>
      <p:sp>
        <p:nvSpPr>
          <p:cNvPr id="20" name="Rectangle 19">
            <a:extLst>
              <a:ext uri="{FF2B5EF4-FFF2-40B4-BE49-F238E27FC236}">
                <a16:creationId xmlns:a16="http://schemas.microsoft.com/office/drawing/2014/main" id="{C8E79BE8-AC54-9C56-7826-0F36BDDE7128}"/>
              </a:ext>
            </a:extLst>
          </p:cNvPr>
          <p:cNvSpPr/>
          <p:nvPr/>
        </p:nvSpPr>
        <p:spPr>
          <a:xfrm>
            <a:off x="-31103" y="1185076"/>
            <a:ext cx="1219200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bg1"/>
              </a:solidFill>
            </a:endParaRPr>
          </a:p>
        </p:txBody>
      </p:sp>
    </p:spTree>
    <p:extLst>
      <p:ext uri="{BB962C8B-B14F-4D97-AF65-F5344CB8AC3E}">
        <p14:creationId xmlns:p14="http://schemas.microsoft.com/office/powerpoint/2010/main" val="89950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E2E8222-4974-A772-1568-C5097A816530}"/>
              </a:ext>
            </a:extLst>
          </p:cNvPr>
          <p:cNvPicPr>
            <a:picLocks noChangeAspect="1"/>
          </p:cNvPicPr>
          <p:nvPr/>
        </p:nvPicPr>
        <p:blipFill>
          <a:blip r:embed="rId2"/>
          <a:stretch>
            <a:fillRect/>
          </a:stretch>
        </p:blipFill>
        <p:spPr>
          <a:xfrm>
            <a:off x="0" y="-4510"/>
            <a:ext cx="12192000" cy="6862509"/>
          </a:xfrm>
          <a:prstGeom prst="rect">
            <a:avLst/>
          </a:prstGeom>
        </p:spPr>
      </p:pic>
      <p:sp>
        <p:nvSpPr>
          <p:cNvPr id="2" name="Title 1">
            <a:extLst>
              <a:ext uri="{FF2B5EF4-FFF2-40B4-BE49-F238E27FC236}">
                <a16:creationId xmlns:a16="http://schemas.microsoft.com/office/drawing/2014/main" id="{F49B41A3-7BAA-D8BF-3A73-9FA2CFEB8C85}"/>
              </a:ext>
            </a:extLst>
          </p:cNvPr>
          <p:cNvSpPr>
            <a:spLocks noGrp="1"/>
          </p:cNvSpPr>
          <p:nvPr>
            <p:ph type="title"/>
          </p:nvPr>
        </p:nvSpPr>
        <p:spPr>
          <a:xfrm>
            <a:off x="1075767" y="1188637"/>
            <a:ext cx="2988234" cy="4480726"/>
          </a:xfrm>
        </p:spPr>
        <p:txBody>
          <a:bodyPr>
            <a:normAutofit/>
          </a:bodyPr>
          <a:lstStyle/>
          <a:p>
            <a:pPr algn="r"/>
            <a:r>
              <a:rPr lang="vi-VN" sz="6600" dirty="0">
                <a:solidFill>
                  <a:schemeClr val="bg1"/>
                </a:solidFill>
              </a:rPr>
              <a:t>I. KHÁI NIỆM</a:t>
            </a:r>
            <a:endParaRPr lang="en-US" sz="6600" dirty="0">
              <a:solidFill>
                <a:schemeClr val="bg1"/>
              </a:solidFill>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AC8E2F-681C-21F1-7A47-98C458A9E274}"/>
              </a:ext>
            </a:extLst>
          </p:cNvPr>
          <p:cNvSpPr>
            <a:spLocks noGrp="1"/>
          </p:cNvSpPr>
          <p:nvPr>
            <p:ph idx="1"/>
          </p:nvPr>
        </p:nvSpPr>
        <p:spPr>
          <a:xfrm>
            <a:off x="5255259" y="1648870"/>
            <a:ext cx="5422265" cy="3560260"/>
          </a:xfrm>
        </p:spPr>
        <p:txBody>
          <a:bodyPr anchor="ctr">
            <a:normAutofit/>
          </a:bodyPr>
          <a:lstStyle/>
          <a:p>
            <a:r>
              <a:rPr lang="vi-VN" sz="2200" dirty="0">
                <a:solidFill>
                  <a:schemeClr val="bg1"/>
                </a:solidFill>
              </a:rPr>
              <a:t>KẾT LUẬN:</a:t>
            </a:r>
          </a:p>
          <a:p>
            <a:pPr marL="0" indent="0">
              <a:buNone/>
            </a:pPr>
            <a:r>
              <a:rPr lang="vi-VN" sz="2200" dirty="0">
                <a:solidFill>
                  <a:schemeClr val="bg1"/>
                </a:solidFill>
              </a:rPr>
              <a:t> - Là thể loại báo chí thuộc nhóm thông tấn, phản ánh những sự kiện, sự việc có thật mới xảy ra, đang xảy ra, sắp xảy ra, hoặc mới phát hiện, có ý nghĩa quan trọng hoặc có liên quan đến xã hội, bằng hình thức ngắn gọn, cô đọng, nhanh chóng, kịp thời nhất, được truyền đi bằng chữ viết, tiếng nói hoặc hình ảnh.</a:t>
            </a:r>
            <a:endParaRPr lang="en-US" sz="2200" dirty="0">
              <a:solidFill>
                <a:schemeClr val="bg1"/>
              </a:solidFill>
            </a:endParaRPr>
          </a:p>
        </p:txBody>
      </p:sp>
    </p:spTree>
    <p:extLst>
      <p:ext uri="{BB962C8B-B14F-4D97-AF65-F5344CB8AC3E}">
        <p14:creationId xmlns:p14="http://schemas.microsoft.com/office/powerpoint/2010/main" val="197131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D658C1B-3381-BFF0-AA6B-11B627F26118}"/>
              </a:ext>
            </a:extLst>
          </p:cNvPr>
          <p:cNvPicPr>
            <a:picLocks noChangeAspect="1"/>
          </p:cNvPicPr>
          <p:nvPr/>
        </p:nvPicPr>
        <p:blipFill>
          <a:blip r:embed="rId2"/>
          <a:stretch>
            <a:fillRect/>
          </a:stretch>
        </p:blipFill>
        <p:spPr>
          <a:xfrm>
            <a:off x="0" y="-4510"/>
            <a:ext cx="12192000" cy="6862509"/>
          </a:xfrm>
          <a:prstGeom prst="rect">
            <a:avLst/>
          </a:prstGeom>
        </p:spPr>
      </p:pic>
      <p:sp>
        <p:nvSpPr>
          <p:cNvPr id="33"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54A01-336E-7FDA-0C66-CC34623F9452}"/>
              </a:ext>
            </a:extLst>
          </p:cNvPr>
          <p:cNvSpPr>
            <a:spLocks noGrp="1"/>
          </p:cNvSpPr>
          <p:nvPr>
            <p:ph type="title"/>
          </p:nvPr>
        </p:nvSpPr>
        <p:spPr/>
        <p:txBody>
          <a:bodyPr>
            <a:normAutofit/>
          </a:bodyPr>
          <a:lstStyle/>
          <a:p>
            <a:r>
              <a:rPr lang="vi-VN" dirty="0">
                <a:solidFill>
                  <a:schemeClr val="bg1"/>
                </a:solidFill>
              </a:rPr>
              <a:t>II. NHỮNG ĐIỀU CẦN THIẾT ĐỂ CÓ MỘT TIN HAY</a:t>
            </a: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CBC20088-5658-8779-AE55-7A1EE081F06F}"/>
              </a:ext>
            </a:extLst>
          </p:cNvPr>
          <p:cNvGraphicFramePr>
            <a:graphicFrameLocks noGrp="1"/>
          </p:cNvGraphicFramePr>
          <p:nvPr>
            <p:ph idx="1"/>
            <p:extLst>
              <p:ext uri="{D42A27DB-BD31-4B8C-83A1-F6EECF244321}">
                <p14:modId xmlns:p14="http://schemas.microsoft.com/office/powerpoint/2010/main" val="36824152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40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D658C1B-3381-BFF0-AA6B-11B627F26118}"/>
              </a:ext>
            </a:extLst>
          </p:cNvPr>
          <p:cNvPicPr>
            <a:picLocks noChangeAspect="1"/>
          </p:cNvPicPr>
          <p:nvPr/>
        </p:nvPicPr>
        <p:blipFill>
          <a:blip r:embed="rId2"/>
          <a:stretch>
            <a:fillRect/>
          </a:stretch>
        </p:blipFill>
        <p:spPr>
          <a:xfrm>
            <a:off x="0" y="-4510"/>
            <a:ext cx="12192000" cy="6862509"/>
          </a:xfrm>
          <a:prstGeom prst="rect">
            <a:avLst/>
          </a:prstGeom>
        </p:spPr>
      </p:pic>
      <p:sp>
        <p:nvSpPr>
          <p:cNvPr id="2" name="Title 1">
            <a:extLst>
              <a:ext uri="{FF2B5EF4-FFF2-40B4-BE49-F238E27FC236}">
                <a16:creationId xmlns:a16="http://schemas.microsoft.com/office/drawing/2014/main" id="{41354A01-336E-7FDA-0C66-CC34623F9452}"/>
              </a:ext>
            </a:extLst>
          </p:cNvPr>
          <p:cNvSpPr>
            <a:spLocks noGrp="1"/>
          </p:cNvSpPr>
          <p:nvPr>
            <p:ph type="title"/>
          </p:nvPr>
        </p:nvSpPr>
        <p:spPr/>
        <p:txBody>
          <a:bodyPr>
            <a:normAutofit/>
          </a:bodyPr>
          <a:lstStyle/>
          <a:p>
            <a:r>
              <a:rPr lang="vi-VN" sz="4400" dirty="0">
                <a:solidFill>
                  <a:schemeClr val="bg1"/>
                </a:solidFill>
              </a:rPr>
              <a:t>III. PHÂN LOẠI</a:t>
            </a: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CBC20088-5658-8779-AE55-7A1EE081F06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0DB461A3-7303-9BFB-E0C0-353104250D28}"/>
              </a:ext>
            </a:extLst>
          </p:cNvPr>
          <p:cNvSpPr txBox="1"/>
          <p:nvPr/>
        </p:nvSpPr>
        <p:spPr>
          <a:xfrm>
            <a:off x="1074197" y="2090887"/>
            <a:ext cx="10191565" cy="2862322"/>
          </a:xfrm>
          <a:prstGeom prst="rect">
            <a:avLst/>
          </a:prstGeom>
          <a:noFill/>
        </p:spPr>
        <p:txBody>
          <a:bodyPr wrap="square">
            <a:spAutoFit/>
          </a:bodyPr>
          <a:lstStyle/>
          <a:p>
            <a:r>
              <a:rPr lang="vi-VN" sz="2000" b="1" dirty="0">
                <a:solidFill>
                  <a:schemeClr val="bg1"/>
                </a:solidFill>
              </a:rPr>
              <a:t>Tin ngắn:</a:t>
            </a:r>
          </a:p>
          <a:p>
            <a:pPr>
              <a:buFontTx/>
              <a:buChar char="-"/>
            </a:pPr>
            <a:r>
              <a:rPr lang="en-US" sz="2000" b="0" i="0" u="none" strike="noStrike" dirty="0" err="1">
                <a:solidFill>
                  <a:schemeClr val="bg1"/>
                </a:solidFill>
                <a:effectLst/>
                <a:latin typeface="Arial" panose="020B0604020202020204" pitchFamily="34" charset="0"/>
              </a:rPr>
              <a:t>Thể</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loại</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ngắn</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nhất</a:t>
            </a:r>
            <a:r>
              <a:rPr lang="en-US" sz="2000" b="0" i="0" u="none" strike="noStrike" dirty="0">
                <a:solidFill>
                  <a:schemeClr val="bg1"/>
                </a:solidFill>
                <a:effectLst/>
                <a:latin typeface="Arial" panose="020B0604020202020204" pitchFamily="34" charset="0"/>
              </a:rPr>
              <a:t>. Tin </a:t>
            </a:r>
            <a:r>
              <a:rPr lang="en-US" sz="2000" b="0" i="0" u="none" strike="noStrike" dirty="0" err="1">
                <a:solidFill>
                  <a:schemeClr val="bg1"/>
                </a:solidFill>
                <a:effectLst/>
                <a:latin typeface="Arial" panose="020B0604020202020204" pitchFamily="34" charset="0"/>
              </a:rPr>
              <a:t>ngắn</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chỉ</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dài</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một</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đoạn</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Khoảng</a:t>
            </a:r>
            <a:r>
              <a:rPr lang="en-US" sz="2000" b="0" i="0" u="none" strike="noStrike" dirty="0">
                <a:solidFill>
                  <a:schemeClr val="bg1"/>
                </a:solidFill>
                <a:effectLst/>
                <a:latin typeface="Arial" panose="020B0604020202020204" pitchFamily="34" charset="0"/>
              </a:rPr>
              <a:t> 40 </a:t>
            </a:r>
            <a:r>
              <a:rPr lang="en-US" sz="2000" b="0" i="0" u="none" strike="noStrike" dirty="0" err="1">
                <a:solidFill>
                  <a:schemeClr val="bg1"/>
                </a:solidFill>
                <a:effectLst/>
                <a:latin typeface="Arial" panose="020B0604020202020204" pitchFamily="34" charset="0"/>
              </a:rPr>
              <a:t>từ</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gần</a:t>
            </a:r>
            <a:r>
              <a:rPr lang="en-US" sz="2000" b="0" i="0" u="none" strike="noStrike" dirty="0">
                <a:solidFill>
                  <a:schemeClr val="bg1"/>
                </a:solidFill>
                <a:effectLst/>
                <a:latin typeface="Arial" panose="020B0604020202020204" pitchFamily="34" charset="0"/>
              </a:rPr>
              <a:t> 300 </a:t>
            </a:r>
            <a:r>
              <a:rPr lang="en-US" sz="2000" b="0" i="0" u="none" strike="noStrike" dirty="0" err="1">
                <a:solidFill>
                  <a:schemeClr val="bg1"/>
                </a:solidFill>
                <a:effectLst/>
                <a:latin typeface="Arial" panose="020B0604020202020204" pitchFamily="34" charset="0"/>
              </a:rPr>
              <a:t>kí</a:t>
            </a:r>
            <a:r>
              <a:rPr lang="en-US" sz="2000" b="0" i="0" u="none" strike="noStrike" dirty="0">
                <a:solidFill>
                  <a:schemeClr val="bg1"/>
                </a:solidFill>
                <a:effectLst/>
                <a:latin typeface="Arial" panose="020B0604020202020204" pitchFamily="34" charset="0"/>
              </a:rPr>
              <a:t> </a:t>
            </a:r>
            <a:r>
              <a:rPr lang="en-US" sz="2000" b="0" i="0" u="none" strike="noStrike" dirty="0" err="1">
                <a:solidFill>
                  <a:schemeClr val="bg1"/>
                </a:solidFill>
                <a:effectLst/>
                <a:latin typeface="Arial" panose="020B0604020202020204" pitchFamily="34" charset="0"/>
              </a:rPr>
              <a:t>tự</a:t>
            </a:r>
            <a:r>
              <a:rPr lang="en-US" sz="2000" b="0" i="0" u="none" strike="noStrike" dirty="0">
                <a:solidFill>
                  <a:schemeClr val="bg1"/>
                </a:solidFill>
                <a:effectLst/>
                <a:latin typeface="Arial" panose="020B0604020202020204" pitchFamily="34" charset="0"/>
              </a:rPr>
              <a:t>. </a:t>
            </a:r>
            <a:endParaRPr lang="vi-VN" sz="2000" b="0" i="0" u="none" strike="noStrike" dirty="0">
              <a:solidFill>
                <a:schemeClr val="bg1"/>
              </a:solidFill>
              <a:effectLst/>
              <a:latin typeface="Arial" panose="020B0604020202020204" pitchFamily="34" charset="0"/>
            </a:endParaRPr>
          </a:p>
          <a:p>
            <a:pPr>
              <a:buFontTx/>
              <a:buChar char="-"/>
            </a:pPr>
            <a:r>
              <a:rPr lang="vi-VN" sz="2000" b="0" i="0" u="none" strike="noStrike" dirty="0">
                <a:solidFill>
                  <a:schemeClr val="bg1"/>
                </a:solidFill>
                <a:effectLst/>
                <a:latin typeface="Arial" panose="020B0604020202020204" pitchFamily="34" charset="0"/>
              </a:rPr>
              <a:t>Giữ lại thông tin chính, cô đọng chúng một cách tối đa bằng cách dùng từ ngữ đơn giản, chính xác. </a:t>
            </a:r>
          </a:p>
          <a:p>
            <a:pPr>
              <a:buFontTx/>
              <a:buChar char="-"/>
            </a:pPr>
            <a:r>
              <a:rPr lang="vi-VN" sz="2000" b="0" i="0" u="none" strike="noStrike" dirty="0">
                <a:solidFill>
                  <a:schemeClr val="bg1"/>
                </a:solidFill>
                <a:effectLst/>
                <a:latin typeface="Arial" panose="020B0604020202020204" pitchFamily="34" charset="0"/>
              </a:rPr>
              <a:t>Không có tít. Những từ đầu tiên là những từ khóa (mang thông tin), đôi khi được in đậm. Chúng giữ vai trò là tít. </a:t>
            </a:r>
          </a:p>
          <a:p>
            <a:pPr>
              <a:buFontTx/>
              <a:buChar char="-"/>
            </a:pPr>
            <a:r>
              <a:rPr lang="vi-VN" sz="2000" b="0" i="0" u="none" strike="noStrike" dirty="0">
                <a:solidFill>
                  <a:schemeClr val="bg1"/>
                </a:solidFill>
                <a:effectLst/>
                <a:latin typeface="Arial" panose="020B0604020202020204" pitchFamily="34" charset="0"/>
              </a:rPr>
              <a:t>Dòng đầu tiên thường bắt đầu bằng một kí tự gọi là "con bọ". Câu đầu tiên thường súc tích dưới dạng chủ ngữ-động từ-bổ ngữ (ai và cái gì).</a:t>
            </a:r>
          </a:p>
          <a:p>
            <a:pPr>
              <a:buFontTx/>
              <a:buChar char="-"/>
            </a:pPr>
            <a:endParaRPr lang="en-US" sz="2000" dirty="0">
              <a:solidFill>
                <a:schemeClr val="bg1"/>
              </a:solidFill>
            </a:endParaRPr>
          </a:p>
        </p:txBody>
      </p:sp>
    </p:spTree>
    <p:extLst>
      <p:ext uri="{BB962C8B-B14F-4D97-AF65-F5344CB8AC3E}">
        <p14:creationId xmlns:p14="http://schemas.microsoft.com/office/powerpoint/2010/main" val="322826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D658C1B-3381-BFF0-AA6B-11B627F26118}"/>
              </a:ext>
            </a:extLst>
          </p:cNvPr>
          <p:cNvPicPr>
            <a:picLocks noChangeAspect="1"/>
          </p:cNvPicPr>
          <p:nvPr/>
        </p:nvPicPr>
        <p:blipFill>
          <a:blip r:embed="rId2"/>
          <a:stretch>
            <a:fillRect/>
          </a:stretch>
        </p:blipFill>
        <p:spPr>
          <a:xfrm>
            <a:off x="0" y="-4510"/>
            <a:ext cx="12192000" cy="6862509"/>
          </a:xfrm>
          <a:prstGeom prst="rect">
            <a:avLst/>
          </a:prstGeom>
        </p:spPr>
      </p:pic>
      <p:sp>
        <p:nvSpPr>
          <p:cNvPr id="2" name="Title 1">
            <a:extLst>
              <a:ext uri="{FF2B5EF4-FFF2-40B4-BE49-F238E27FC236}">
                <a16:creationId xmlns:a16="http://schemas.microsoft.com/office/drawing/2014/main" id="{41354A01-336E-7FDA-0C66-CC34623F9452}"/>
              </a:ext>
            </a:extLst>
          </p:cNvPr>
          <p:cNvSpPr>
            <a:spLocks noGrp="1"/>
          </p:cNvSpPr>
          <p:nvPr>
            <p:ph type="title"/>
          </p:nvPr>
        </p:nvSpPr>
        <p:spPr/>
        <p:txBody>
          <a:bodyPr>
            <a:normAutofit/>
          </a:bodyPr>
          <a:lstStyle/>
          <a:p>
            <a:r>
              <a:rPr lang="vi-VN" sz="4400" dirty="0">
                <a:solidFill>
                  <a:schemeClr val="bg1"/>
                </a:solidFill>
              </a:rPr>
              <a:t>III. PHÂN LOẠI</a:t>
            </a: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CBC20088-5658-8779-AE55-7A1EE081F06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0DB461A3-7303-9BFB-E0C0-353104250D28}"/>
              </a:ext>
            </a:extLst>
          </p:cNvPr>
          <p:cNvSpPr txBox="1"/>
          <p:nvPr/>
        </p:nvSpPr>
        <p:spPr>
          <a:xfrm>
            <a:off x="1074197" y="2090887"/>
            <a:ext cx="10191565" cy="1938992"/>
          </a:xfrm>
          <a:prstGeom prst="rect">
            <a:avLst/>
          </a:prstGeom>
          <a:noFill/>
        </p:spPr>
        <p:txBody>
          <a:bodyPr wrap="square">
            <a:spAutoFit/>
          </a:bodyPr>
          <a:lstStyle/>
          <a:p>
            <a:r>
              <a:rPr lang="vi-VN" sz="2000" b="1" dirty="0">
                <a:solidFill>
                  <a:schemeClr val="bg1"/>
                </a:solidFill>
              </a:rPr>
              <a:t>Tin sâu:</a:t>
            </a:r>
          </a:p>
          <a:p>
            <a:pPr>
              <a:buFontTx/>
              <a:buChar char="-"/>
            </a:pPr>
            <a:r>
              <a:rPr lang="vi-VN" sz="2000" b="0" i="0" u="none" strike="noStrike" dirty="0">
                <a:solidFill>
                  <a:schemeClr val="bg1"/>
                </a:solidFill>
                <a:effectLst/>
                <a:latin typeface="Arial" panose="020B0604020202020204" pitchFamily="34" charset="0"/>
              </a:rPr>
              <a:t>Tin sâu giống như tin ngắn nhưng dài hơn. Ít khi nó vượt quá 2000 kí tự. </a:t>
            </a:r>
          </a:p>
          <a:p>
            <a:pPr>
              <a:buFontTx/>
              <a:buChar char="-"/>
            </a:pPr>
            <a:r>
              <a:rPr lang="vi-VN" sz="2000" b="0" i="0" u="none" strike="noStrike" dirty="0">
                <a:solidFill>
                  <a:schemeClr val="bg1"/>
                </a:solidFill>
                <a:effectLst/>
                <a:latin typeface="Arial" panose="020B0604020202020204" pitchFamily="34" charset="0"/>
              </a:rPr>
              <a:t>Nó cho phép phát triển một chút thông tin và giải thích thêm (như thế nào, tại sao). </a:t>
            </a:r>
            <a:endParaRPr lang="vi-VN" sz="2000" dirty="0">
              <a:solidFill>
                <a:schemeClr val="bg1"/>
              </a:solidFill>
              <a:latin typeface="Arial" panose="020B0604020202020204" pitchFamily="34" charset="0"/>
            </a:endParaRPr>
          </a:p>
          <a:p>
            <a:pPr>
              <a:buFontTx/>
              <a:buChar char="-"/>
            </a:pPr>
            <a:r>
              <a:rPr lang="vi-VN" sz="2000" b="0" i="0" u="none" strike="noStrike" dirty="0">
                <a:solidFill>
                  <a:schemeClr val="bg1"/>
                </a:solidFill>
                <a:effectLst/>
                <a:latin typeface="Arial" panose="020B0604020202020204" pitchFamily="34" charset="0"/>
              </a:rPr>
              <a:t>Có thể nhắc lại những sự việc diễn ra trước đó, đưa ra những thông tin về tiểu sử, trích dẫn một số lời phát biểu. </a:t>
            </a:r>
          </a:p>
          <a:p>
            <a:pPr>
              <a:buFontTx/>
              <a:buChar char="-"/>
            </a:pPr>
            <a:r>
              <a:rPr lang="vi-VN" sz="2000" b="0" i="0" u="none" strike="noStrike" dirty="0">
                <a:solidFill>
                  <a:schemeClr val="bg1"/>
                </a:solidFill>
                <a:effectLst/>
                <a:latin typeface="Arial" panose="020B0604020202020204" pitchFamily="34" charset="0"/>
              </a:rPr>
              <a:t>Chỉ đưa ra một thông tin duy nhất. </a:t>
            </a:r>
            <a:endParaRPr lang="en-US" sz="2000" dirty="0">
              <a:solidFill>
                <a:schemeClr val="bg1"/>
              </a:solidFill>
            </a:endParaRPr>
          </a:p>
        </p:txBody>
      </p:sp>
    </p:spTree>
    <p:extLst>
      <p:ext uri="{BB962C8B-B14F-4D97-AF65-F5344CB8AC3E}">
        <p14:creationId xmlns:p14="http://schemas.microsoft.com/office/powerpoint/2010/main" val="410966290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020391-C1A7-4A6B-B26F-AA35DC744799}"/>
</file>

<file path=customXml/itemProps2.xml><?xml version="1.0" encoding="utf-8"?>
<ds:datastoreItem xmlns:ds="http://schemas.openxmlformats.org/officeDocument/2006/customXml" ds:itemID="{083BC1FE-F00F-467A-8D7A-6147FD7F9901}"/>
</file>

<file path=customXml/itemProps3.xml><?xml version="1.0" encoding="utf-8"?>
<ds:datastoreItem xmlns:ds="http://schemas.openxmlformats.org/officeDocument/2006/customXml" ds:itemID="{111AC21E-4FBB-48F6-AFFC-030ACFD5DA20}"/>
</file>

<file path=docProps/app.xml><?xml version="1.0" encoding="utf-8"?>
<Properties xmlns="http://schemas.openxmlformats.org/officeDocument/2006/extended-properties" xmlns:vt="http://schemas.openxmlformats.org/officeDocument/2006/docPropsVTypes">
  <Template/>
  <TotalTime>543</TotalTime>
  <Words>5382</Words>
  <Application>Microsoft Office PowerPoint</Application>
  <PresentationFormat>Widescreen</PresentationFormat>
  <Paragraphs>298</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vt:lpstr>
      <vt:lpstr>Arial (Body)</vt:lpstr>
      <vt:lpstr>Calibri</vt:lpstr>
      <vt:lpstr>Calibri Light</vt:lpstr>
      <vt:lpstr>NotoSans-Bold</vt:lpstr>
      <vt:lpstr>Roboto-Bold</vt:lpstr>
      <vt:lpstr>Times New Roman</vt:lpstr>
      <vt:lpstr>Wingdings</vt:lpstr>
      <vt:lpstr>Custom Design</vt:lpstr>
      <vt:lpstr>PowerPoint Presentation</vt:lpstr>
      <vt:lpstr>MỤC TIÊU</vt:lpstr>
      <vt:lpstr>I. KHÁI NIỆM     Tin là gì?</vt:lpstr>
      <vt:lpstr>BÀI TẬP Đặt tít cho bản tin sau</vt:lpstr>
      <vt:lpstr>BÀI TẬP Đặt tít cho bản tin sau</vt:lpstr>
      <vt:lpstr>I. KHÁI NIỆM</vt:lpstr>
      <vt:lpstr>II. NHỮNG ĐIỀU CẦN THIẾT ĐỂ CÓ MỘT TIN HAY</vt:lpstr>
      <vt:lpstr>III. PHÂN LOẠI</vt:lpstr>
      <vt:lpstr>III. PHÂN LOẠI</vt:lpstr>
      <vt:lpstr>IV. CẤU TRÚC CƠ BẢN CỦA MỘT BÀI VIẾT (5W + 1H)</vt:lpstr>
      <vt:lpstr>V. THÀNH PHẦN CƠ BẢN CỦA MỘT BÀI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Đặt tít cho bản tin sau</vt:lpstr>
      <vt:lpstr>BÀI TẬP Đặt tít cho bản tin sau</vt:lpstr>
      <vt:lpstr>BÀI TẬP Đặt tít cho bản tin sau</vt:lpstr>
      <vt:lpstr>BÀI TẬP Đặt tít cho bản tin sau</vt:lpstr>
      <vt:lpstr>V. THÀNH PHẦN CƠ BẢN CỦA MỘT BÀI VIẾT</vt:lpstr>
      <vt:lpstr>V. THÀNH PHẦN CƠ BẢN CỦA MỘT BÀI VIẾT</vt:lpstr>
      <vt:lpstr>V. THÀNH PHẦN CƠ BẢN CỦA MỘT BÀI VIẾT</vt:lpstr>
      <vt:lpstr>V. THÀNH PHẦN CƠ BẢN CỦA MỘT BÀI VIẾT</vt:lpstr>
      <vt:lpstr>V. THÀNH PHẦN CƠ BẢN CỦA MỘT BÀI VIẾT</vt:lpstr>
      <vt:lpstr>V. THÀNH PHẦN CƠ BẢN CỦA MỘT BÀI VIẾT</vt:lpstr>
      <vt:lpstr>V. THÀNH PHẦN CƠ BẢN CỦA MỘT BÀI VIẾT</vt:lpstr>
      <vt:lpstr>V. THÀNH PHẦN CƠ BẢN CỦA MỘT BÀI VIẾT</vt:lpstr>
      <vt:lpstr>VI. KẾT CẤU TIN BÀI</vt:lpstr>
      <vt:lpstr>VI. KẾT CẤU TIN BÀI</vt:lpstr>
      <vt:lpstr>VI. KẾT CẤU TIN BÀI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KỸ NĂNG VIẾT TIN BÀI </dc:title>
  <dc:creator>USER</dc:creator>
  <cp:lastModifiedBy>USER</cp:lastModifiedBy>
  <cp:revision>5</cp:revision>
  <dcterms:created xsi:type="dcterms:W3CDTF">2022-07-24T01:12:41Z</dcterms:created>
  <dcterms:modified xsi:type="dcterms:W3CDTF">2022-07-24T18:29:51Z</dcterms:modified>
</cp:coreProperties>
</file>